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 id="2147483668" r:id="rId2"/>
    <p:sldMasterId id="2147483670" r:id="rId3"/>
    <p:sldMasterId id="2147483704" r:id="rId4"/>
    <p:sldMasterId id="2147483756" r:id="rId5"/>
  </p:sldMasterIdLst>
  <p:notesMasterIdLst>
    <p:notesMasterId r:id="rId45"/>
  </p:notesMasterIdLst>
  <p:sldIdLst>
    <p:sldId id="323" r:id="rId6"/>
    <p:sldId id="324" r:id="rId7"/>
    <p:sldId id="256" r:id="rId8"/>
    <p:sldId id="313" r:id="rId9"/>
    <p:sldId id="314" r:id="rId10"/>
    <p:sldId id="317" r:id="rId11"/>
    <p:sldId id="310" r:id="rId12"/>
    <p:sldId id="311" r:id="rId13"/>
    <p:sldId id="257" r:id="rId14"/>
    <p:sldId id="287" r:id="rId15"/>
    <p:sldId id="288" r:id="rId16"/>
    <p:sldId id="289" r:id="rId17"/>
    <p:sldId id="290" r:id="rId18"/>
    <p:sldId id="291" r:id="rId19"/>
    <p:sldId id="292" r:id="rId20"/>
    <p:sldId id="293" r:id="rId21"/>
    <p:sldId id="299" r:id="rId22"/>
    <p:sldId id="300" r:id="rId23"/>
    <p:sldId id="294" r:id="rId24"/>
    <p:sldId id="295" r:id="rId25"/>
    <p:sldId id="296" r:id="rId26"/>
    <p:sldId id="297" r:id="rId27"/>
    <p:sldId id="298" r:id="rId28"/>
    <p:sldId id="315" r:id="rId29"/>
    <p:sldId id="316" r:id="rId30"/>
    <p:sldId id="318" r:id="rId31"/>
    <p:sldId id="301" r:id="rId32"/>
    <p:sldId id="302" r:id="rId33"/>
    <p:sldId id="303" r:id="rId34"/>
    <p:sldId id="304" r:id="rId35"/>
    <p:sldId id="305" r:id="rId36"/>
    <p:sldId id="306" r:id="rId37"/>
    <p:sldId id="307" r:id="rId38"/>
    <p:sldId id="308" r:id="rId39"/>
    <p:sldId id="309" r:id="rId40"/>
    <p:sldId id="284" r:id="rId41"/>
    <p:sldId id="280" r:id="rId42"/>
    <p:sldId id="283" r:id="rId43"/>
    <p:sldId id="319"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ifer A. Mimno" initials="JA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A9D7"/>
    <a:srgbClr val="AB82C5"/>
    <a:srgbClr val="FFA778"/>
    <a:srgbClr val="FF671B"/>
    <a:srgbClr val="4F008C"/>
    <a:srgbClr val="ED7C2F"/>
    <a:srgbClr val="EB6B31"/>
    <a:srgbClr val="358515"/>
    <a:srgbClr val="F593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98" autoAdjust="0"/>
    <p:restoredTop sz="94660"/>
  </p:normalViewPr>
  <p:slideViewPr>
    <p:cSldViewPr snapToGrid="0">
      <p:cViewPr varScale="1">
        <p:scale>
          <a:sx n="112" d="100"/>
          <a:sy n="112" d="100"/>
        </p:scale>
        <p:origin x="136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viewProps" Target="viewProps.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84C007-1A11-4277-B675-1082AAD3B455}" type="datetimeFigureOut">
              <a:rPr lang="en-US" smtClean="0"/>
              <a:t>10/10/2017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42D92F-8A5B-4C45-A3AB-978CE496C7A0}" type="slidenum">
              <a:rPr lang="en-US" smtClean="0"/>
              <a:t>‹#›</a:t>
            </a:fld>
            <a:endParaRPr lang="en-US"/>
          </a:p>
        </p:txBody>
      </p:sp>
    </p:spTree>
    <p:extLst>
      <p:ext uri="{BB962C8B-B14F-4D97-AF65-F5344CB8AC3E}">
        <p14:creationId xmlns:p14="http://schemas.microsoft.com/office/powerpoint/2010/main" val="142724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8B6407-9D43-4528-8F9E-B5AEAD48A829}" type="slidenum">
              <a:rPr lang="en-US" smtClean="0"/>
              <a:t>6</a:t>
            </a:fld>
            <a:endParaRPr lang="en-US"/>
          </a:p>
        </p:txBody>
      </p:sp>
    </p:spTree>
    <p:extLst>
      <p:ext uri="{BB962C8B-B14F-4D97-AF65-F5344CB8AC3E}">
        <p14:creationId xmlns:p14="http://schemas.microsoft.com/office/powerpoint/2010/main" val="28803421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42BAC90-5D69-4A20-9C23-8643EB1D7F67}" type="slidenum">
              <a:rPr lang="en-US" smtClean="0"/>
              <a:t>33</a:t>
            </a:fld>
            <a:endParaRPr lang="en-US"/>
          </a:p>
        </p:txBody>
      </p:sp>
    </p:spTree>
    <p:extLst>
      <p:ext uri="{BB962C8B-B14F-4D97-AF65-F5344CB8AC3E}">
        <p14:creationId xmlns:p14="http://schemas.microsoft.com/office/powerpoint/2010/main" val="1157379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42BAC90-5D69-4A20-9C23-8643EB1D7F67}" type="slidenum">
              <a:rPr lang="en-US" smtClean="0"/>
              <a:t>11</a:t>
            </a:fld>
            <a:endParaRPr lang="en-US"/>
          </a:p>
        </p:txBody>
      </p:sp>
    </p:spTree>
    <p:extLst>
      <p:ext uri="{BB962C8B-B14F-4D97-AF65-F5344CB8AC3E}">
        <p14:creationId xmlns:p14="http://schemas.microsoft.com/office/powerpoint/2010/main" val="3818184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42BAC90-5D69-4A20-9C23-8643EB1D7F67}" type="slidenum">
              <a:rPr lang="en-US" smtClean="0"/>
              <a:t>12</a:t>
            </a:fld>
            <a:endParaRPr lang="en-US"/>
          </a:p>
        </p:txBody>
      </p:sp>
    </p:spTree>
    <p:extLst>
      <p:ext uri="{BB962C8B-B14F-4D97-AF65-F5344CB8AC3E}">
        <p14:creationId xmlns:p14="http://schemas.microsoft.com/office/powerpoint/2010/main" val="3670184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42BAC90-5D69-4A20-9C23-8643EB1D7F67}" type="slidenum">
              <a:rPr lang="en-US" smtClean="0"/>
              <a:t>13</a:t>
            </a:fld>
            <a:endParaRPr lang="en-US"/>
          </a:p>
        </p:txBody>
      </p:sp>
    </p:spTree>
    <p:extLst>
      <p:ext uri="{BB962C8B-B14F-4D97-AF65-F5344CB8AC3E}">
        <p14:creationId xmlns:p14="http://schemas.microsoft.com/office/powerpoint/2010/main" val="1239829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42BAC90-5D69-4A20-9C23-8643EB1D7F67}" type="slidenum">
              <a:rPr lang="en-US" smtClean="0"/>
              <a:t>14</a:t>
            </a:fld>
            <a:endParaRPr lang="en-US"/>
          </a:p>
        </p:txBody>
      </p:sp>
    </p:spTree>
    <p:extLst>
      <p:ext uri="{BB962C8B-B14F-4D97-AF65-F5344CB8AC3E}">
        <p14:creationId xmlns:p14="http://schemas.microsoft.com/office/powerpoint/2010/main" val="71342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42BAC90-5D69-4A20-9C23-8643EB1D7F67}" type="slidenum">
              <a:rPr lang="en-US" smtClean="0"/>
              <a:t>15</a:t>
            </a:fld>
            <a:endParaRPr lang="en-US"/>
          </a:p>
        </p:txBody>
      </p:sp>
    </p:spTree>
    <p:extLst>
      <p:ext uri="{BB962C8B-B14F-4D97-AF65-F5344CB8AC3E}">
        <p14:creationId xmlns:p14="http://schemas.microsoft.com/office/powerpoint/2010/main" val="281609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42BAC90-5D69-4A20-9C23-8643EB1D7F67}" type="slidenum">
              <a:rPr lang="en-US" smtClean="0"/>
              <a:t>16</a:t>
            </a:fld>
            <a:endParaRPr lang="en-US"/>
          </a:p>
        </p:txBody>
      </p:sp>
    </p:spTree>
    <p:extLst>
      <p:ext uri="{BB962C8B-B14F-4D97-AF65-F5344CB8AC3E}">
        <p14:creationId xmlns:p14="http://schemas.microsoft.com/office/powerpoint/2010/main" val="41977704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42BAC90-5D69-4A20-9C23-8643EB1D7F67}" type="slidenum">
              <a:rPr lang="en-US" smtClean="0"/>
              <a:t>31</a:t>
            </a:fld>
            <a:endParaRPr lang="en-US"/>
          </a:p>
        </p:txBody>
      </p:sp>
    </p:spTree>
    <p:extLst>
      <p:ext uri="{BB962C8B-B14F-4D97-AF65-F5344CB8AC3E}">
        <p14:creationId xmlns:p14="http://schemas.microsoft.com/office/powerpoint/2010/main" val="20189270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42BAC90-5D69-4A20-9C23-8643EB1D7F67}" type="slidenum">
              <a:rPr lang="en-US" smtClean="0"/>
              <a:t>32</a:t>
            </a:fld>
            <a:endParaRPr lang="en-US"/>
          </a:p>
        </p:txBody>
      </p:sp>
    </p:spTree>
    <p:extLst>
      <p:ext uri="{BB962C8B-B14F-4D97-AF65-F5344CB8AC3E}">
        <p14:creationId xmlns:p14="http://schemas.microsoft.com/office/powerpoint/2010/main" val="3148638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2" Type="http://schemas.openxmlformats.org/officeDocument/2006/relationships/hyperlink" Target="mailto:vry-tac@iel.org" TargetMode="External"/><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ext Placeholder 9"/>
          <p:cNvSpPr>
            <a:spLocks noGrp="1"/>
          </p:cNvSpPr>
          <p:nvPr>
            <p:ph type="body" sz="quarter" idx="10" hasCustomPrompt="1"/>
          </p:nvPr>
        </p:nvSpPr>
        <p:spPr>
          <a:xfrm>
            <a:off x="4133088" y="1567057"/>
            <a:ext cx="4772373" cy="2201028"/>
          </a:xfrm>
          <a:prstGeom prst="rect">
            <a:avLst/>
          </a:prstGeom>
        </p:spPr>
        <p:txBody>
          <a:bodyPr>
            <a:noAutofit/>
          </a:bodyPr>
          <a:lstStyle>
            <a:lvl1pPr marL="0" indent="0" algn="ctr">
              <a:buNone/>
              <a:defRPr sz="4400" b="1"/>
            </a:lvl1pPr>
          </a:lstStyle>
          <a:p>
            <a:pPr lvl="0"/>
            <a:r>
              <a:rPr lang="en-US" dirty="0" smtClean="0"/>
              <a:t>Title</a:t>
            </a:r>
            <a:endParaRPr lang="en-US" dirty="0"/>
          </a:p>
        </p:txBody>
      </p:sp>
      <p:sp>
        <p:nvSpPr>
          <p:cNvPr id="8" name="Text Placeholder 11"/>
          <p:cNvSpPr>
            <a:spLocks noGrp="1"/>
          </p:cNvSpPr>
          <p:nvPr>
            <p:ph type="body" sz="quarter" idx="11" hasCustomPrompt="1"/>
          </p:nvPr>
        </p:nvSpPr>
        <p:spPr>
          <a:xfrm>
            <a:off x="4133088" y="4172765"/>
            <a:ext cx="4772373" cy="840669"/>
          </a:xfrm>
          <a:prstGeom prst="rect">
            <a:avLst/>
          </a:prstGeom>
        </p:spPr>
        <p:txBody>
          <a:bodyPr/>
          <a:lstStyle>
            <a:lvl1pPr marL="0" indent="0" algn="ctr">
              <a:buNone/>
              <a:defRPr/>
            </a:lvl1pPr>
          </a:lstStyle>
          <a:p>
            <a:pPr lvl="0"/>
            <a:r>
              <a:rPr lang="en-US" dirty="0" smtClean="0"/>
              <a:t>Author</a:t>
            </a:r>
            <a:endParaRPr lang="en-US" dirty="0"/>
          </a:p>
        </p:txBody>
      </p:sp>
      <p:sp>
        <p:nvSpPr>
          <p:cNvPr id="9" name="Text Placeholder 13"/>
          <p:cNvSpPr>
            <a:spLocks noGrp="1"/>
          </p:cNvSpPr>
          <p:nvPr>
            <p:ph type="body" sz="quarter" idx="12" hasCustomPrompt="1"/>
          </p:nvPr>
        </p:nvSpPr>
        <p:spPr>
          <a:xfrm>
            <a:off x="4133089" y="5240809"/>
            <a:ext cx="4772372" cy="417869"/>
          </a:xfrm>
          <a:prstGeom prst="rect">
            <a:avLst/>
          </a:prstGeom>
        </p:spPr>
        <p:txBody>
          <a:bodyPr/>
          <a:lstStyle>
            <a:lvl1pPr marL="0" indent="0" algn="ctr">
              <a:buNone/>
              <a:defRPr/>
            </a:lvl1pPr>
          </a:lstStyle>
          <a:p>
            <a:pPr lvl="0"/>
            <a:r>
              <a:rPr lang="en-US" dirty="0" smtClean="0"/>
              <a:t>Date</a:t>
            </a:r>
            <a:endParaRPr lang="en-US" dirty="0"/>
          </a:p>
        </p:txBody>
      </p:sp>
    </p:spTree>
    <p:extLst>
      <p:ext uri="{BB962C8B-B14F-4D97-AF65-F5344CB8AC3E}">
        <p14:creationId xmlns:p14="http://schemas.microsoft.com/office/powerpoint/2010/main" val="1252651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5878A3E-C289-4129-9D69-3A0AE2FA4A99}" type="slidenum">
              <a:rPr lang="en-US" smtClean="0"/>
              <a:t>‹#›</a:t>
            </a:fld>
            <a:endParaRPr lang="en-US"/>
          </a:p>
        </p:txBody>
      </p:sp>
      <p:sp>
        <p:nvSpPr>
          <p:cNvPr id="6" name="Title Placeholder 1"/>
          <p:cNvSpPr>
            <a:spLocks noGrp="1"/>
          </p:cNvSpPr>
          <p:nvPr>
            <p:ph type="title"/>
          </p:nvPr>
        </p:nvSpPr>
        <p:spPr>
          <a:xfrm>
            <a:off x="0" y="0"/>
            <a:ext cx="9144000" cy="1245704"/>
          </a:xfrm>
          <a:prstGeom prst="rect">
            <a:avLst/>
          </a:prstGeom>
          <a:solidFill>
            <a:srgbClr val="FF671B"/>
          </a:solidFill>
        </p:spPr>
        <p:txBody>
          <a:bodyPr vert="horz" lIns="91440" tIns="45720" rIns="91440" bIns="45720" rtlCol="0" anchor="ctr">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56621695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5878A3E-C289-4129-9D69-3A0AE2FA4A99}" type="slidenum">
              <a:rPr lang="en-US" smtClean="0"/>
              <a:t>‹#›</a:t>
            </a:fld>
            <a:endParaRPr lang="en-US"/>
          </a:p>
        </p:txBody>
      </p:sp>
    </p:spTree>
    <p:extLst>
      <p:ext uri="{BB962C8B-B14F-4D97-AF65-F5344CB8AC3E}">
        <p14:creationId xmlns:p14="http://schemas.microsoft.com/office/powerpoint/2010/main" val="327949874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20342" y="1123258"/>
            <a:ext cx="8303315" cy="5436567"/>
          </a:xfrm>
        </p:spPr>
        <p:txBody>
          <a:bodyPr/>
          <a:lstStyle/>
          <a:p>
            <a:pPr lvl="0"/>
            <a:r>
              <a:rPr lang="en-US" dirty="0" smtClean="0"/>
              <a:t>Click to edit Master text styles</a:t>
            </a:r>
          </a:p>
        </p:txBody>
      </p:sp>
      <p:sp>
        <p:nvSpPr>
          <p:cNvPr id="4" name="TextBox 3"/>
          <p:cNvSpPr txBox="1"/>
          <p:nvPr userDrawn="1"/>
        </p:nvSpPr>
        <p:spPr>
          <a:xfrm>
            <a:off x="0" y="0"/>
            <a:ext cx="9144000" cy="769441"/>
          </a:xfrm>
          <a:prstGeom prst="rect">
            <a:avLst/>
          </a:prstGeom>
          <a:solidFill>
            <a:srgbClr val="FF671B"/>
          </a:solidFill>
        </p:spPr>
        <p:txBody>
          <a:bodyPr wrap="square" rtlCol="0">
            <a:spAutoFit/>
          </a:bodyPr>
          <a:lstStyle/>
          <a:p>
            <a:pPr algn="ctr"/>
            <a:r>
              <a:rPr lang="en-US" sz="4400" dirty="0" smtClean="0"/>
              <a:t>References</a:t>
            </a:r>
            <a:endParaRPr lang="en-US" sz="4400" dirty="0"/>
          </a:p>
        </p:txBody>
      </p:sp>
    </p:spTree>
    <p:extLst>
      <p:ext uri="{BB962C8B-B14F-4D97-AF65-F5344CB8AC3E}">
        <p14:creationId xmlns:p14="http://schemas.microsoft.com/office/powerpoint/2010/main" val="302603314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788" y="1351722"/>
            <a:ext cx="4629150" cy="450932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normAutofit/>
          </a:bodyPr>
          <a:lstStyle>
            <a:lvl1pPr marL="0" indent="0">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C5878A3E-C289-4129-9D69-3A0AE2FA4A99}" type="slidenum">
              <a:rPr lang="en-US" smtClean="0"/>
              <a:t>‹#›</a:t>
            </a:fld>
            <a:endParaRPr lang="en-US"/>
          </a:p>
        </p:txBody>
      </p:sp>
      <p:sp>
        <p:nvSpPr>
          <p:cNvPr id="8" name="Title Placeholder 1"/>
          <p:cNvSpPr>
            <a:spLocks noGrp="1"/>
          </p:cNvSpPr>
          <p:nvPr>
            <p:ph type="title"/>
          </p:nvPr>
        </p:nvSpPr>
        <p:spPr>
          <a:xfrm>
            <a:off x="0" y="0"/>
            <a:ext cx="9144000" cy="1245704"/>
          </a:xfrm>
          <a:prstGeom prst="rect">
            <a:avLst/>
          </a:prstGeom>
          <a:solidFill>
            <a:srgbClr val="FF671B"/>
          </a:solidFill>
        </p:spPr>
        <p:txBody>
          <a:bodyPr vert="horz" lIns="91440" tIns="45720" rIns="91440" bIns="45720" rtlCol="0" anchor="ctr">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348060504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7" name="TextBox 6"/>
          <p:cNvSpPr txBox="1"/>
          <p:nvPr userDrawn="1"/>
        </p:nvSpPr>
        <p:spPr>
          <a:xfrm>
            <a:off x="1713185" y="1524000"/>
            <a:ext cx="5801711" cy="1376855"/>
          </a:xfrm>
          <a:prstGeom prst="rect">
            <a:avLst/>
          </a:prstGeom>
          <a:noFill/>
        </p:spPr>
        <p:txBody>
          <a:bodyPr wrap="square" rtlCol="0">
            <a:spAutoFit/>
          </a:bodyPr>
          <a:lstStyle/>
          <a:p>
            <a:pPr algn="ctr"/>
            <a:r>
              <a:rPr lang="en-US" sz="2800" i="1" dirty="0" smtClean="0"/>
              <a:t>Equipping Leaders to Better Prepare</a:t>
            </a:r>
            <a:r>
              <a:rPr lang="en-US" sz="2800" i="1" baseline="0" dirty="0" smtClean="0"/>
              <a:t> Children &amp; Youth for College, Careers, &amp; Citizenship</a:t>
            </a:r>
            <a:endParaRPr lang="en-US" sz="2800" i="1" dirty="0"/>
          </a:p>
        </p:txBody>
      </p:sp>
      <p:sp>
        <p:nvSpPr>
          <p:cNvPr id="9" name="TextBox 8"/>
          <p:cNvSpPr txBox="1"/>
          <p:nvPr userDrawn="1"/>
        </p:nvSpPr>
        <p:spPr>
          <a:xfrm>
            <a:off x="935420" y="2958662"/>
            <a:ext cx="7620000" cy="2862322"/>
          </a:xfrm>
          <a:prstGeom prst="rect">
            <a:avLst/>
          </a:prstGeom>
          <a:noFill/>
        </p:spPr>
        <p:txBody>
          <a:bodyPr wrap="square" rtlCol="0">
            <a:spAutoFit/>
          </a:bodyPr>
          <a:lstStyle/>
          <a:p>
            <a:r>
              <a:rPr lang="en-US" dirty="0" smtClean="0"/>
              <a:t>The</a:t>
            </a:r>
            <a:r>
              <a:rPr lang="en-US" baseline="0" dirty="0" smtClean="0"/>
              <a:t> Institute for Educational Leadership (IEL) accomplished its work through three centers that address crucial pillars of success required for young people and their communities to succeed:</a:t>
            </a:r>
          </a:p>
          <a:p>
            <a:endParaRPr lang="en-US" baseline="0" dirty="0" smtClean="0"/>
          </a:p>
          <a:p>
            <a:pPr marL="342900" indent="-342900">
              <a:buAutoNum type="arabicPeriod"/>
            </a:pPr>
            <a:r>
              <a:rPr lang="en-US" baseline="0" dirty="0" smtClean="0"/>
              <a:t>Connecting community with public education to support the learning and development of young people.</a:t>
            </a:r>
          </a:p>
          <a:p>
            <a:pPr marL="342900" indent="-342900">
              <a:buAutoNum type="arabicPeriod"/>
            </a:pPr>
            <a:r>
              <a:rPr lang="en-US" baseline="0" dirty="0" smtClean="0"/>
              <a:t>Building more effective pathways into the workforce to help all young people transition to adulthood.</a:t>
            </a:r>
          </a:p>
          <a:p>
            <a:pPr marL="342900" indent="-342900">
              <a:buAutoNum type="arabicPeriod"/>
            </a:pPr>
            <a:r>
              <a:rPr lang="en-US" baseline="0" dirty="0" smtClean="0"/>
              <a:t>Preparing generations of leaders to drive cooperative efforts at all levels.</a:t>
            </a:r>
          </a:p>
          <a:p>
            <a:pPr marL="342900" indent="-342900">
              <a:buAutoNum type="arabicPeriod"/>
            </a:pPr>
            <a:endParaRPr lang="en-US" dirty="0"/>
          </a:p>
        </p:txBody>
      </p:sp>
      <p:sp>
        <p:nvSpPr>
          <p:cNvPr id="10" name="TextBox 9"/>
          <p:cNvSpPr txBox="1"/>
          <p:nvPr userDrawn="1"/>
        </p:nvSpPr>
        <p:spPr>
          <a:xfrm>
            <a:off x="3920356" y="5993962"/>
            <a:ext cx="1387367" cy="369332"/>
          </a:xfrm>
          <a:prstGeom prst="rect">
            <a:avLst/>
          </a:prstGeom>
          <a:noFill/>
        </p:spPr>
        <p:txBody>
          <a:bodyPr wrap="square" rtlCol="0">
            <a:spAutoFit/>
          </a:bodyPr>
          <a:lstStyle/>
          <a:p>
            <a:r>
              <a:rPr lang="en-US" dirty="0" smtClean="0"/>
              <a:t>www.iel.org</a:t>
            </a:r>
            <a:endParaRPr lang="en-US" dirty="0"/>
          </a:p>
        </p:txBody>
      </p:sp>
      <p:sp>
        <p:nvSpPr>
          <p:cNvPr id="11" name="TextBox 10"/>
          <p:cNvSpPr txBox="1"/>
          <p:nvPr userDrawn="1"/>
        </p:nvSpPr>
        <p:spPr>
          <a:xfrm>
            <a:off x="1108840" y="5993962"/>
            <a:ext cx="1208690" cy="369332"/>
          </a:xfrm>
          <a:prstGeom prst="rect">
            <a:avLst/>
          </a:prstGeom>
          <a:noFill/>
        </p:spPr>
        <p:txBody>
          <a:bodyPr wrap="square" rtlCol="0">
            <a:spAutoFit/>
          </a:bodyPr>
          <a:lstStyle/>
          <a:p>
            <a:r>
              <a:rPr lang="en-US" dirty="0" smtClean="0"/>
              <a:t>iel@iel.org</a:t>
            </a:r>
            <a:endParaRPr lang="en-US" dirty="0"/>
          </a:p>
        </p:txBody>
      </p:sp>
      <p:sp>
        <p:nvSpPr>
          <p:cNvPr id="12" name="TextBox 11"/>
          <p:cNvSpPr txBox="1"/>
          <p:nvPr userDrawn="1"/>
        </p:nvSpPr>
        <p:spPr>
          <a:xfrm>
            <a:off x="6679321" y="5993962"/>
            <a:ext cx="1481959" cy="369332"/>
          </a:xfrm>
          <a:prstGeom prst="rect">
            <a:avLst/>
          </a:prstGeom>
          <a:noFill/>
        </p:spPr>
        <p:txBody>
          <a:bodyPr wrap="square" rtlCol="0">
            <a:spAutoFit/>
          </a:bodyPr>
          <a:lstStyle/>
          <a:p>
            <a:r>
              <a:rPr lang="en-US" dirty="0" smtClean="0"/>
              <a:t>202-822-8405</a:t>
            </a:r>
            <a:endParaRPr lang="en-US" dirty="0"/>
          </a:p>
        </p:txBody>
      </p:sp>
    </p:spTree>
    <p:extLst>
      <p:ext uri="{BB962C8B-B14F-4D97-AF65-F5344CB8AC3E}">
        <p14:creationId xmlns:p14="http://schemas.microsoft.com/office/powerpoint/2010/main" val="13225371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3" name="TextBox 2"/>
          <p:cNvSpPr txBox="1"/>
          <p:nvPr userDrawn="1"/>
        </p:nvSpPr>
        <p:spPr>
          <a:xfrm>
            <a:off x="0" y="0"/>
            <a:ext cx="9144000" cy="999460"/>
          </a:xfrm>
          <a:prstGeom prst="rect">
            <a:avLst/>
          </a:prstGeom>
          <a:solidFill>
            <a:srgbClr val="4F008C"/>
          </a:solidFill>
        </p:spPr>
        <p:txBody>
          <a:bodyPr wrap="square" rtlCol="0">
            <a:spAutoFit/>
          </a:bodyPr>
          <a:lstStyle/>
          <a:p>
            <a:pPr algn="ctr"/>
            <a:endParaRPr lang="en-US" dirty="0">
              <a:solidFill>
                <a:schemeClr val="bg1"/>
              </a:solidFill>
            </a:endParaRPr>
          </a:p>
        </p:txBody>
      </p:sp>
      <p:sp>
        <p:nvSpPr>
          <p:cNvPr id="2" name="Title 1"/>
          <p:cNvSpPr>
            <a:spLocks noGrp="1"/>
          </p:cNvSpPr>
          <p:nvPr>
            <p:ph type="title"/>
          </p:nvPr>
        </p:nvSpPr>
        <p:spPr>
          <a:xfrm>
            <a:off x="738520" y="225092"/>
            <a:ext cx="8143210" cy="549275"/>
          </a:xfrm>
          <a:prstGeom prst="rect">
            <a:avLst/>
          </a:prstGeom>
        </p:spPr>
        <p:txBody>
          <a:bodyPr/>
          <a:lstStyle>
            <a:lvl1pPr algn="ctr">
              <a:defRPr>
                <a:solidFill>
                  <a:schemeClr val="bg1"/>
                </a:solidFill>
              </a:defRPr>
            </a:lvl1pPr>
          </a:lstStyle>
          <a:p>
            <a:r>
              <a:rPr lang="en-US" dirty="0" smtClean="0"/>
              <a:t>Click to edit Master title style</a:t>
            </a:r>
            <a:endParaRPr lang="en-US" dirty="0"/>
          </a:p>
        </p:txBody>
      </p:sp>
      <p:sp>
        <p:nvSpPr>
          <p:cNvPr id="6" name="Text Placeholder 5"/>
          <p:cNvSpPr>
            <a:spLocks noGrp="1"/>
          </p:cNvSpPr>
          <p:nvPr>
            <p:ph type="body" sz="quarter" idx="10" hasCustomPrompt="1"/>
          </p:nvPr>
        </p:nvSpPr>
        <p:spPr>
          <a:xfrm>
            <a:off x="1801813" y="1404938"/>
            <a:ext cx="6016625" cy="2332037"/>
          </a:xfrm>
          <a:prstGeom prst="rect">
            <a:avLst/>
          </a:prstGeom>
        </p:spPr>
        <p:txBody>
          <a:bodyPr/>
          <a:lstStyle>
            <a:lvl1pPr marL="0" indent="0" algn="ctr">
              <a:buNone/>
              <a:defRPr sz="2800" baseline="0"/>
            </a:lvl1pPr>
          </a:lstStyle>
          <a:p>
            <a:pPr lvl="0"/>
            <a:r>
              <a:rPr lang="en-US" dirty="0" smtClean="0"/>
              <a:t>Name</a:t>
            </a:r>
          </a:p>
          <a:p>
            <a:pPr lvl="0"/>
            <a:r>
              <a:rPr lang="en-US" dirty="0" smtClean="0"/>
              <a:t>Email </a:t>
            </a:r>
          </a:p>
          <a:p>
            <a:pPr lvl="0"/>
            <a:r>
              <a:rPr lang="en-US" dirty="0" smtClean="0"/>
              <a:t>Phone number</a:t>
            </a:r>
            <a:endParaRPr lang="en-US" dirty="0"/>
          </a:p>
        </p:txBody>
      </p:sp>
    </p:spTree>
    <p:extLst>
      <p:ext uri="{BB962C8B-B14F-4D97-AF65-F5344CB8AC3E}">
        <p14:creationId xmlns:p14="http://schemas.microsoft.com/office/powerpoint/2010/main" val="2549942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Box 7"/>
          <p:cNvSpPr txBox="1"/>
          <p:nvPr userDrawn="1"/>
        </p:nvSpPr>
        <p:spPr>
          <a:xfrm>
            <a:off x="799101" y="718710"/>
            <a:ext cx="7574446" cy="3970318"/>
          </a:xfrm>
          <a:prstGeom prst="rect">
            <a:avLst/>
          </a:prstGeom>
          <a:noFill/>
        </p:spPr>
        <p:txBody>
          <a:bodyPr wrap="square" rtlCol="0">
            <a:spAutoFit/>
          </a:bodyPr>
          <a:lstStyle/>
          <a:p>
            <a:r>
              <a:rPr lang="en-US" sz="1800" kern="1200" dirty="0" smtClean="0">
                <a:solidFill>
                  <a:schemeClr val="tx1"/>
                </a:solidFill>
                <a:effectLst/>
                <a:latin typeface="+mn-lt"/>
                <a:ea typeface="+mn-ea"/>
                <a:cs typeface="+mn-cs"/>
              </a:rPr>
              <a:t> </a:t>
            </a:r>
          </a:p>
          <a:p>
            <a:r>
              <a:rPr lang="en-US" sz="1800" kern="1200" dirty="0" smtClean="0">
                <a:solidFill>
                  <a:schemeClr val="tx1"/>
                </a:solidFill>
                <a:effectLst/>
                <a:latin typeface="+mn-lt"/>
                <a:ea typeface="+mn-ea"/>
                <a:cs typeface="+mn-cs"/>
              </a:rPr>
              <a:t>The Y-TAC is a project of the Institute for Educational Leadership, supported by the U. S. Department of Education's Rehabilitation Services Administration.</a:t>
            </a:r>
          </a:p>
          <a:p>
            <a:r>
              <a:rPr lang="en-US" sz="1800" kern="1200" dirty="0" smtClean="0">
                <a:solidFill>
                  <a:schemeClr val="tx1"/>
                </a:solidFill>
                <a:effectLst/>
                <a:latin typeface="+mn-lt"/>
                <a:ea typeface="+mn-ea"/>
                <a:cs typeface="+mn-cs"/>
              </a:rPr>
              <a:t> </a:t>
            </a:r>
          </a:p>
          <a:p>
            <a:r>
              <a:rPr lang="en-US" sz="1800" kern="1200" dirty="0" smtClean="0">
                <a:solidFill>
                  <a:schemeClr val="tx1"/>
                </a:solidFill>
                <a:effectLst/>
                <a:latin typeface="+mn-lt"/>
                <a:ea typeface="+mn-ea"/>
                <a:cs typeface="+mn-cs"/>
              </a:rPr>
              <a:t>This document was developed by the Vocational Rehabilitation Youth Technical Assistance Center (Y-TAC), funded by a grant/contract/cooperative agreement from the U.S. Department of Education, Rehabilitative Services Administration (Award # H264H150006). The opinions expressed herein do not necessarily reflect the position or policy of the U.S. Department of Education. Nor does mention of trade names, commercial products, or organizations imply the endorsement by the U.S. Department of Education.</a:t>
            </a:r>
          </a:p>
          <a:p>
            <a:r>
              <a:rPr lang="en-US" sz="1800" kern="1200" dirty="0" smtClean="0">
                <a:solidFill>
                  <a:schemeClr val="tx1"/>
                </a:solidFill>
                <a:effectLst/>
                <a:latin typeface="+mn-lt"/>
                <a:ea typeface="+mn-ea"/>
                <a:cs typeface="+mn-cs"/>
              </a:rPr>
              <a:t>Note: There are no copyright restrictions on this document. However, please credit the source and support of Federal funds when copying all or part of this document.</a:t>
            </a:r>
            <a:endParaRPr lang="en-US" dirty="0"/>
          </a:p>
        </p:txBody>
      </p:sp>
    </p:spTree>
    <p:extLst>
      <p:ext uri="{BB962C8B-B14F-4D97-AF65-F5344CB8AC3E}">
        <p14:creationId xmlns:p14="http://schemas.microsoft.com/office/powerpoint/2010/main" val="175370681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100" name="Picture 4" descr="A question mark indicates it is time to ask question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0595" y="1753573"/>
            <a:ext cx="1487695" cy="2603467"/>
          </a:xfrm>
          <a:prstGeom prst="rect">
            <a:avLst/>
          </a:prstGeom>
          <a:noFill/>
          <a:extLst>
            <a:ext uri="{909E8E84-426E-40dd-AFC4-6F175D3DCCD1}">
              <a14:hiddenFill xmlns:a14="http://schemas.microsoft.com/office/drawing/2010/main" xmlns="">
                <a:solidFill>
                  <a:srgbClr val="FFFFFF"/>
                </a:solidFill>
              </a14:hiddenFill>
            </a:ext>
          </a:extLst>
        </p:spPr>
      </p:pic>
      <p:sp>
        <p:nvSpPr>
          <p:cNvPr id="8" name="TextBox 7"/>
          <p:cNvSpPr txBox="1"/>
          <p:nvPr userDrawn="1"/>
        </p:nvSpPr>
        <p:spPr>
          <a:xfrm>
            <a:off x="3375851" y="667636"/>
            <a:ext cx="2637182" cy="584775"/>
          </a:xfrm>
          <a:prstGeom prst="rect">
            <a:avLst/>
          </a:prstGeom>
          <a:noFill/>
        </p:spPr>
        <p:txBody>
          <a:bodyPr wrap="square" rtlCol="0">
            <a:spAutoFit/>
          </a:bodyPr>
          <a:lstStyle/>
          <a:p>
            <a:pPr algn="ctr"/>
            <a:r>
              <a:rPr lang="en-US" sz="3200" dirty="0" smtClean="0"/>
              <a:t>QUESTIONS</a:t>
            </a:r>
            <a:endParaRPr lang="en-US" dirty="0"/>
          </a:p>
        </p:txBody>
      </p:sp>
    </p:spTree>
    <p:extLst>
      <p:ext uri="{BB962C8B-B14F-4D97-AF65-F5344CB8AC3E}">
        <p14:creationId xmlns:p14="http://schemas.microsoft.com/office/powerpoint/2010/main" val="328974755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8" name="TextBox 7"/>
          <p:cNvSpPr txBox="1"/>
          <p:nvPr userDrawn="1"/>
        </p:nvSpPr>
        <p:spPr>
          <a:xfrm>
            <a:off x="2426720" y="1943043"/>
            <a:ext cx="3767071" cy="830997"/>
          </a:xfrm>
          <a:prstGeom prst="rect">
            <a:avLst/>
          </a:prstGeom>
          <a:noFill/>
        </p:spPr>
        <p:txBody>
          <a:bodyPr wrap="square" rtlCol="0">
            <a:spAutoFit/>
          </a:bodyPr>
          <a:lstStyle/>
          <a:p>
            <a:pPr algn="ctr"/>
            <a:r>
              <a:rPr lang="en-US" sz="4800" dirty="0" smtClean="0"/>
              <a:t>THANK</a:t>
            </a:r>
            <a:r>
              <a:rPr lang="en-US" sz="4800" baseline="0" dirty="0" smtClean="0"/>
              <a:t> YOU!</a:t>
            </a:r>
            <a:endParaRPr lang="en-US" sz="3200" dirty="0"/>
          </a:p>
        </p:txBody>
      </p:sp>
    </p:spTree>
    <p:extLst>
      <p:ext uri="{BB962C8B-B14F-4D97-AF65-F5344CB8AC3E}">
        <p14:creationId xmlns:p14="http://schemas.microsoft.com/office/powerpoint/2010/main" val="155552035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16080" y="1355381"/>
            <a:ext cx="7886700" cy="1325563"/>
          </a:xfrm>
          <a:prstGeom prst="rect">
            <a:avLst/>
          </a:prstGeom>
        </p:spPr>
        <p:txBody>
          <a:bodyPr/>
          <a:lstStyle>
            <a:lvl1pPr algn="ctr">
              <a:defRPr sz="3200" baseline="0"/>
            </a:lvl1pPr>
          </a:lstStyle>
          <a:p>
            <a:r>
              <a:rPr lang="en-US" dirty="0" smtClean="0"/>
              <a:t>Name</a:t>
            </a:r>
            <a:br>
              <a:rPr lang="en-US" dirty="0" smtClean="0"/>
            </a:br>
            <a:r>
              <a:rPr lang="en-US" dirty="0" smtClean="0"/>
              <a:t>Email</a:t>
            </a:r>
            <a:br>
              <a:rPr lang="en-US" dirty="0" smtClean="0"/>
            </a:br>
            <a:r>
              <a:rPr lang="en-US" dirty="0" smtClean="0"/>
              <a:t>Phone number</a:t>
            </a:r>
            <a:endParaRPr lang="en-US" dirty="0"/>
          </a:p>
        </p:txBody>
      </p:sp>
      <p:sp>
        <p:nvSpPr>
          <p:cNvPr id="6" name="TextBox 5"/>
          <p:cNvSpPr txBox="1"/>
          <p:nvPr userDrawn="1"/>
        </p:nvSpPr>
        <p:spPr>
          <a:xfrm>
            <a:off x="1277006" y="277840"/>
            <a:ext cx="5817705" cy="769441"/>
          </a:xfrm>
          <a:prstGeom prst="rect">
            <a:avLst/>
          </a:prstGeom>
          <a:noFill/>
        </p:spPr>
        <p:txBody>
          <a:bodyPr wrap="square" rtlCol="0">
            <a:spAutoFit/>
          </a:bodyPr>
          <a:lstStyle/>
          <a:p>
            <a:pPr algn="ctr"/>
            <a:r>
              <a:rPr lang="en-US" sz="4400" dirty="0" smtClean="0"/>
              <a:t>CONTACT </a:t>
            </a:r>
            <a:endParaRPr lang="en-US" sz="4400" dirty="0"/>
          </a:p>
        </p:txBody>
      </p:sp>
      <p:sp>
        <p:nvSpPr>
          <p:cNvPr id="3" name="TextBox 2"/>
          <p:cNvSpPr txBox="1"/>
          <p:nvPr userDrawn="1"/>
        </p:nvSpPr>
        <p:spPr>
          <a:xfrm>
            <a:off x="189186" y="4051053"/>
            <a:ext cx="8523889"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kern="1200" dirty="0" smtClean="0">
                <a:solidFill>
                  <a:schemeClr val="tx1"/>
                </a:solidFill>
                <a:effectLst/>
                <a:latin typeface="+mn-lt"/>
                <a:ea typeface="+mn-ea"/>
                <a:cs typeface="+mn-cs"/>
              </a:rPr>
              <a:t>For more information, contact us at </a:t>
            </a:r>
            <a:r>
              <a:rPr lang="en-US" sz="2800" b="1" u="sng" kern="1200" dirty="0" smtClean="0">
                <a:solidFill>
                  <a:schemeClr val="tx1"/>
                </a:solidFill>
                <a:effectLst/>
                <a:latin typeface="+mn-lt"/>
                <a:ea typeface="+mn-ea"/>
                <a:cs typeface="+mn-cs"/>
                <a:hlinkClick r:id="rId2"/>
              </a:rPr>
              <a:t>VRY-TAC@iel.org</a:t>
            </a:r>
            <a:endParaRPr lang="en-US" sz="2800" kern="1200" dirty="0" smtClean="0">
              <a:solidFill>
                <a:schemeClr val="tx1"/>
              </a:solidFill>
              <a:effectLst/>
              <a:latin typeface="+mn-lt"/>
              <a:ea typeface="+mn-ea"/>
              <a:cs typeface="+mn-cs"/>
            </a:endParaRPr>
          </a:p>
          <a:p>
            <a:pPr algn="ctr"/>
            <a:r>
              <a:rPr lang="en-US" sz="2800" dirty="0" smtClean="0"/>
              <a:t>http://iel.org/vryouth-tac</a:t>
            </a:r>
            <a:endParaRPr lang="en-US" sz="2800" dirty="0"/>
          </a:p>
        </p:txBody>
      </p:sp>
    </p:spTree>
    <p:extLst>
      <p:ext uri="{BB962C8B-B14F-4D97-AF65-F5344CB8AC3E}">
        <p14:creationId xmlns:p14="http://schemas.microsoft.com/office/powerpoint/2010/main" val="41134560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Text Placeholder 9"/>
          <p:cNvSpPr>
            <a:spLocks noGrp="1"/>
          </p:cNvSpPr>
          <p:nvPr>
            <p:ph type="body" sz="quarter" idx="11" hasCustomPrompt="1"/>
          </p:nvPr>
        </p:nvSpPr>
        <p:spPr>
          <a:xfrm>
            <a:off x="3538883" y="1702763"/>
            <a:ext cx="4968875" cy="2413000"/>
          </a:xfrm>
          <a:prstGeom prst="rect">
            <a:avLst/>
          </a:prstGeom>
        </p:spPr>
        <p:txBody>
          <a:bodyPr/>
          <a:lstStyle>
            <a:lvl1pPr marL="457200" indent="-457200">
              <a:buFont typeface="Arial" panose="020B0604020202020204" pitchFamily="34" charset="0"/>
              <a:buChar char="•"/>
              <a:defRPr baseline="0"/>
            </a:lvl1pPr>
          </a:lstStyle>
          <a:p>
            <a:pPr lvl="0"/>
            <a:r>
              <a:rPr lang="en-US" dirty="0" smtClean="0"/>
              <a:t>Bulleted list</a:t>
            </a:r>
          </a:p>
          <a:p>
            <a:pPr lvl="0"/>
            <a:endParaRPr lang="en-US" dirty="0" smtClean="0"/>
          </a:p>
          <a:p>
            <a:pPr lvl="0"/>
            <a:endParaRPr lang="en-US" dirty="0"/>
          </a:p>
        </p:txBody>
      </p:sp>
      <p:sp>
        <p:nvSpPr>
          <p:cNvPr id="2" name="TextBox 1"/>
          <p:cNvSpPr txBox="1"/>
          <p:nvPr userDrawn="1"/>
        </p:nvSpPr>
        <p:spPr>
          <a:xfrm>
            <a:off x="384314" y="2185988"/>
            <a:ext cx="2252869" cy="1446550"/>
          </a:xfrm>
          <a:prstGeom prst="rect">
            <a:avLst/>
          </a:prstGeom>
          <a:noFill/>
        </p:spPr>
        <p:txBody>
          <a:bodyPr wrap="square" rtlCol="0">
            <a:spAutoFit/>
          </a:bodyPr>
          <a:lstStyle/>
          <a:p>
            <a:r>
              <a:rPr lang="en-US" sz="4400" dirty="0" smtClean="0">
                <a:solidFill>
                  <a:srgbClr val="4F008C"/>
                </a:solidFill>
              </a:rPr>
              <a:t>Getting Started</a:t>
            </a:r>
            <a:endParaRPr lang="en-US" sz="4400" dirty="0">
              <a:solidFill>
                <a:srgbClr val="4F008C"/>
              </a:solidFill>
            </a:endParaRPr>
          </a:p>
        </p:txBody>
      </p:sp>
      <p:sp>
        <p:nvSpPr>
          <p:cNvPr id="3" name="TextBox 2"/>
          <p:cNvSpPr txBox="1"/>
          <p:nvPr userDrawn="1"/>
        </p:nvSpPr>
        <p:spPr>
          <a:xfrm>
            <a:off x="3259897" y="887896"/>
            <a:ext cx="5049078" cy="523220"/>
          </a:xfrm>
          <a:prstGeom prst="rect">
            <a:avLst/>
          </a:prstGeom>
          <a:noFill/>
        </p:spPr>
        <p:txBody>
          <a:bodyPr wrap="square" rtlCol="0">
            <a:spAutoFit/>
          </a:bodyPr>
          <a:lstStyle/>
          <a:p>
            <a:pPr algn="ctr"/>
            <a:r>
              <a:rPr lang="en-US" sz="2800" dirty="0" smtClean="0"/>
              <a:t>Today’s Presentation</a:t>
            </a:r>
            <a:endParaRPr lang="en-US" sz="2800" dirty="0"/>
          </a:p>
        </p:txBody>
      </p:sp>
    </p:spTree>
    <p:extLst>
      <p:ext uri="{BB962C8B-B14F-4D97-AF65-F5344CB8AC3E}">
        <p14:creationId xmlns:p14="http://schemas.microsoft.com/office/powerpoint/2010/main" val="222967758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18A0F5-A309-4D45-905D-2995148954B1}"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449CCA-E204-C246-A98F-94DB08DC9432}" type="slidenum">
              <a:rPr lang="en-US" smtClean="0"/>
              <a:t>‹#›</a:t>
            </a:fld>
            <a:endParaRPr lang="en-US"/>
          </a:p>
        </p:txBody>
      </p:sp>
    </p:spTree>
    <p:extLst>
      <p:ext uri="{BB962C8B-B14F-4D97-AF65-F5344CB8AC3E}">
        <p14:creationId xmlns:p14="http://schemas.microsoft.com/office/powerpoint/2010/main" val="5215063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A54C80-263E-416B-A8E0-580EDEADCBDC}" type="datetimeFigureOut">
              <a:rPr lang="en-US" smtClean="0"/>
              <a:t>10/10/2017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7529931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18A0F5-A309-4D45-905D-2995148954B1}"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449CCA-E204-C246-A98F-94DB08DC9432}" type="slidenum">
              <a:rPr lang="en-US" smtClean="0"/>
              <a:t>‹#›</a:t>
            </a:fld>
            <a:endParaRPr lang="en-US"/>
          </a:p>
        </p:txBody>
      </p:sp>
    </p:spTree>
    <p:extLst>
      <p:ext uri="{BB962C8B-B14F-4D97-AF65-F5344CB8AC3E}">
        <p14:creationId xmlns:p14="http://schemas.microsoft.com/office/powerpoint/2010/main" val="41626800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18A0F5-A309-4D45-905D-2995148954B1}"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449CCA-E204-C246-A98F-94DB08DC9432}" type="slidenum">
              <a:rPr lang="en-US" smtClean="0"/>
              <a:t>‹#›</a:t>
            </a:fld>
            <a:endParaRPr lang="en-US"/>
          </a:p>
        </p:txBody>
      </p:sp>
    </p:spTree>
    <p:extLst>
      <p:ext uri="{BB962C8B-B14F-4D97-AF65-F5344CB8AC3E}">
        <p14:creationId xmlns:p14="http://schemas.microsoft.com/office/powerpoint/2010/main" val="42465261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18A0F5-A309-4D45-905D-2995148954B1}" type="datetimeFigureOut">
              <a:rPr lang="en-US" smtClean="0"/>
              <a:t>10/10/2017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449CCA-E204-C246-A98F-94DB08DC9432}" type="slidenum">
              <a:rPr lang="en-US" smtClean="0"/>
              <a:t>‹#›</a:t>
            </a:fld>
            <a:endParaRPr lang="en-US"/>
          </a:p>
        </p:txBody>
      </p:sp>
    </p:spTree>
    <p:extLst>
      <p:ext uri="{BB962C8B-B14F-4D97-AF65-F5344CB8AC3E}">
        <p14:creationId xmlns:p14="http://schemas.microsoft.com/office/powerpoint/2010/main" val="158395160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18A0F5-A309-4D45-905D-2995148954B1}" type="datetimeFigureOut">
              <a:rPr lang="en-US" smtClean="0"/>
              <a:t>10/10/2017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449CCA-E204-C246-A98F-94DB08DC9432}" type="slidenum">
              <a:rPr lang="en-US" smtClean="0"/>
              <a:t>‹#›</a:t>
            </a:fld>
            <a:endParaRPr lang="en-US"/>
          </a:p>
        </p:txBody>
      </p:sp>
    </p:spTree>
    <p:extLst>
      <p:ext uri="{BB962C8B-B14F-4D97-AF65-F5344CB8AC3E}">
        <p14:creationId xmlns:p14="http://schemas.microsoft.com/office/powerpoint/2010/main" val="22324971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7951C9-3E17-D94E-8C01-966472576158}" type="datetimeFigureOut">
              <a:rPr lang="en-US" smtClean="0"/>
              <a:t>10/10/2017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9C379A-E2EF-9A4B-A5A3-DD806E400CED}" type="slidenum">
              <a:rPr lang="en-US" smtClean="0"/>
              <a:t>‹#›</a:t>
            </a:fld>
            <a:endParaRPr lang="en-US"/>
          </a:p>
        </p:txBody>
      </p:sp>
    </p:spTree>
    <p:extLst>
      <p:ext uri="{BB962C8B-B14F-4D97-AF65-F5344CB8AC3E}">
        <p14:creationId xmlns:p14="http://schemas.microsoft.com/office/powerpoint/2010/main" val="41470901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18A0F5-A309-4D45-905D-2995148954B1}"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449CCA-E204-C246-A98F-94DB08DC9432}" type="slidenum">
              <a:rPr lang="en-US" smtClean="0"/>
              <a:t>‹#›</a:t>
            </a:fld>
            <a:endParaRPr lang="en-US"/>
          </a:p>
        </p:txBody>
      </p:sp>
    </p:spTree>
    <p:extLst>
      <p:ext uri="{BB962C8B-B14F-4D97-AF65-F5344CB8AC3E}">
        <p14:creationId xmlns:p14="http://schemas.microsoft.com/office/powerpoint/2010/main" val="276975823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18A0F5-A309-4D45-905D-2995148954B1}"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449CCA-E204-C246-A98F-94DB08DC9432}" type="slidenum">
              <a:rPr lang="en-US" smtClean="0"/>
              <a:t>‹#›</a:t>
            </a:fld>
            <a:endParaRPr lang="en-US"/>
          </a:p>
        </p:txBody>
      </p:sp>
    </p:spTree>
    <p:extLst>
      <p:ext uri="{BB962C8B-B14F-4D97-AF65-F5344CB8AC3E}">
        <p14:creationId xmlns:p14="http://schemas.microsoft.com/office/powerpoint/2010/main" val="146040122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18A0F5-A309-4D45-905D-2995148954B1}"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449CCA-E204-C246-A98F-94DB08DC9432}" type="slidenum">
              <a:rPr lang="en-US" smtClean="0"/>
              <a:t>‹#›</a:t>
            </a:fld>
            <a:endParaRPr lang="en-US"/>
          </a:p>
        </p:txBody>
      </p:sp>
    </p:spTree>
    <p:extLst>
      <p:ext uri="{BB962C8B-B14F-4D97-AF65-F5344CB8AC3E}">
        <p14:creationId xmlns:p14="http://schemas.microsoft.com/office/powerpoint/2010/main" val="1327809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212035" y="2092671"/>
            <a:ext cx="2425148" cy="2532062"/>
          </a:xfrm>
          <a:prstGeom prst="rect">
            <a:avLst/>
          </a:prstGeom>
        </p:spPr>
        <p:txBody>
          <a:bodyPr>
            <a:normAutofit/>
          </a:bodyPr>
          <a:lstStyle>
            <a:lvl1pPr marL="0" indent="0" algn="ctr">
              <a:buNone/>
              <a:defRPr sz="4400" baseline="0">
                <a:solidFill>
                  <a:srgbClr val="4F008C"/>
                </a:solidFill>
              </a:defRPr>
            </a:lvl1pPr>
          </a:lstStyle>
          <a:p>
            <a:pPr lvl="0"/>
            <a:r>
              <a:rPr lang="en-US" dirty="0" smtClean="0"/>
              <a:t>Section Title</a:t>
            </a:r>
            <a:endParaRPr lang="en-US" dirty="0"/>
          </a:p>
        </p:txBody>
      </p:sp>
      <p:sp>
        <p:nvSpPr>
          <p:cNvPr id="4" name="Text Placeholder 9"/>
          <p:cNvSpPr>
            <a:spLocks noGrp="1"/>
          </p:cNvSpPr>
          <p:nvPr>
            <p:ph type="body" sz="quarter" idx="11" hasCustomPrompt="1"/>
          </p:nvPr>
        </p:nvSpPr>
        <p:spPr>
          <a:xfrm>
            <a:off x="3340100" y="2185988"/>
            <a:ext cx="4968875" cy="2413000"/>
          </a:xfrm>
          <a:prstGeom prst="rect">
            <a:avLst/>
          </a:prstGeom>
        </p:spPr>
        <p:txBody>
          <a:bodyPr/>
          <a:lstStyle>
            <a:lvl1pPr>
              <a:defRPr baseline="0"/>
            </a:lvl1pPr>
          </a:lstStyle>
          <a:p>
            <a:pPr lvl="0"/>
            <a:r>
              <a:rPr lang="en-US" dirty="0" smtClean="0"/>
              <a:t>Section contents</a:t>
            </a:r>
          </a:p>
          <a:p>
            <a:pPr lvl="0"/>
            <a:r>
              <a:rPr lang="en-US" dirty="0" smtClean="0"/>
              <a:t>more</a:t>
            </a:r>
            <a:endParaRPr lang="en-US" dirty="0"/>
          </a:p>
        </p:txBody>
      </p:sp>
    </p:spTree>
    <p:extLst>
      <p:ext uri="{BB962C8B-B14F-4D97-AF65-F5344CB8AC3E}">
        <p14:creationId xmlns:p14="http://schemas.microsoft.com/office/powerpoint/2010/main" val="1949248214"/>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18A0F5-A309-4D45-905D-2995148954B1}"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449CCA-E204-C246-A98F-94DB08DC9432}" type="slidenum">
              <a:rPr lang="en-US" smtClean="0"/>
              <a:t>‹#›</a:t>
            </a:fld>
            <a:endParaRPr lang="en-US"/>
          </a:p>
        </p:txBody>
      </p:sp>
    </p:spTree>
    <p:extLst>
      <p:ext uri="{BB962C8B-B14F-4D97-AF65-F5344CB8AC3E}">
        <p14:creationId xmlns:p14="http://schemas.microsoft.com/office/powerpoint/2010/main" val="42645237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5" name="Text Placeholder 9"/>
          <p:cNvSpPr>
            <a:spLocks noGrp="1"/>
          </p:cNvSpPr>
          <p:nvPr>
            <p:ph type="body" sz="quarter" idx="10" hasCustomPrompt="1"/>
          </p:nvPr>
        </p:nvSpPr>
        <p:spPr>
          <a:xfrm>
            <a:off x="4157472" y="1567057"/>
            <a:ext cx="4747989" cy="2201028"/>
          </a:xfrm>
          <a:prstGeom prst="rect">
            <a:avLst/>
          </a:prstGeom>
        </p:spPr>
        <p:txBody>
          <a:bodyPr>
            <a:noAutofit/>
          </a:bodyPr>
          <a:lstStyle>
            <a:lvl1pPr marL="0" indent="0" algn="ctr">
              <a:buNone/>
              <a:defRPr sz="4400" b="1"/>
            </a:lvl1pPr>
          </a:lstStyle>
          <a:p>
            <a:pPr lvl="0"/>
            <a:r>
              <a:rPr lang="en-US" dirty="0" smtClean="0"/>
              <a:t>Title</a:t>
            </a:r>
            <a:endParaRPr lang="en-US" dirty="0"/>
          </a:p>
        </p:txBody>
      </p:sp>
      <p:sp>
        <p:nvSpPr>
          <p:cNvPr id="6" name="Text Placeholder 11"/>
          <p:cNvSpPr>
            <a:spLocks noGrp="1"/>
          </p:cNvSpPr>
          <p:nvPr>
            <p:ph type="body" sz="quarter" idx="11" hasCustomPrompt="1"/>
          </p:nvPr>
        </p:nvSpPr>
        <p:spPr>
          <a:xfrm>
            <a:off x="4157472" y="4172765"/>
            <a:ext cx="4747989" cy="840669"/>
          </a:xfrm>
          <a:prstGeom prst="rect">
            <a:avLst/>
          </a:prstGeom>
        </p:spPr>
        <p:txBody>
          <a:bodyPr/>
          <a:lstStyle>
            <a:lvl1pPr marL="0" indent="0" algn="ctr">
              <a:buNone/>
              <a:defRPr/>
            </a:lvl1pPr>
          </a:lstStyle>
          <a:p>
            <a:pPr lvl="0"/>
            <a:r>
              <a:rPr lang="en-US" dirty="0" smtClean="0"/>
              <a:t>Author</a:t>
            </a:r>
            <a:endParaRPr lang="en-US" dirty="0"/>
          </a:p>
        </p:txBody>
      </p:sp>
      <p:sp>
        <p:nvSpPr>
          <p:cNvPr id="7" name="Text Placeholder 13"/>
          <p:cNvSpPr>
            <a:spLocks noGrp="1"/>
          </p:cNvSpPr>
          <p:nvPr>
            <p:ph type="body" sz="quarter" idx="12" hasCustomPrompt="1"/>
          </p:nvPr>
        </p:nvSpPr>
        <p:spPr>
          <a:xfrm>
            <a:off x="4157473" y="5240809"/>
            <a:ext cx="4575710" cy="417869"/>
          </a:xfrm>
          <a:prstGeom prst="rect">
            <a:avLst/>
          </a:prstGeom>
        </p:spPr>
        <p:txBody>
          <a:bodyPr/>
          <a:lstStyle>
            <a:lvl1pPr marL="0" indent="0" algn="ctr">
              <a:buNone/>
              <a:defRPr/>
            </a:lvl1pPr>
          </a:lstStyle>
          <a:p>
            <a:pPr lvl="0"/>
            <a:r>
              <a:rPr lang="en-US" dirty="0" smtClean="0"/>
              <a:t>Date</a:t>
            </a:r>
            <a:endParaRPr lang="en-US" dirty="0"/>
          </a:p>
        </p:txBody>
      </p:sp>
    </p:spTree>
    <p:extLst>
      <p:ext uri="{BB962C8B-B14F-4D97-AF65-F5344CB8AC3E}">
        <p14:creationId xmlns:p14="http://schemas.microsoft.com/office/powerpoint/2010/main" val="3468994246"/>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pic>
        <p:nvPicPr>
          <p:cNvPr id="4100" name="Picture 4" descr="A question mark indicates it is time to ask question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0596" y="2321131"/>
            <a:ext cx="1487695" cy="2603467"/>
          </a:xfrm>
          <a:prstGeom prst="rect">
            <a:avLst/>
          </a:prstGeom>
          <a:noFill/>
          <a:extLst>
            <a:ext uri="{909E8E84-426E-40dd-AFC4-6F175D3DCCD1}">
              <a14:hiddenFill xmlns:a14="http://schemas.microsoft.com/office/drawing/2010/main" xmlns="">
                <a:solidFill>
                  <a:srgbClr val="FFFFFF"/>
                </a:solidFill>
              </a14:hiddenFill>
            </a:ext>
          </a:extLst>
        </p:spPr>
      </p:pic>
      <p:sp>
        <p:nvSpPr>
          <p:cNvPr id="8" name="TextBox 7"/>
          <p:cNvSpPr txBox="1"/>
          <p:nvPr userDrawn="1"/>
        </p:nvSpPr>
        <p:spPr>
          <a:xfrm>
            <a:off x="3375852" y="5208104"/>
            <a:ext cx="2637182" cy="584775"/>
          </a:xfrm>
          <a:prstGeom prst="rect">
            <a:avLst/>
          </a:prstGeom>
          <a:noFill/>
        </p:spPr>
        <p:txBody>
          <a:bodyPr wrap="square" rtlCol="0">
            <a:spAutoFit/>
          </a:bodyPr>
          <a:lstStyle/>
          <a:p>
            <a:pPr algn="ctr"/>
            <a:r>
              <a:rPr lang="en-US" sz="3200" dirty="0" smtClean="0"/>
              <a:t>QUESTIONS</a:t>
            </a:r>
            <a:endParaRPr lang="en-US" dirty="0"/>
          </a:p>
        </p:txBody>
      </p:sp>
    </p:spTree>
    <p:extLst>
      <p:ext uri="{BB962C8B-B14F-4D97-AF65-F5344CB8AC3E}">
        <p14:creationId xmlns:p14="http://schemas.microsoft.com/office/powerpoint/2010/main" val="3680596343"/>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TextBox 6"/>
          <p:cNvSpPr txBox="1"/>
          <p:nvPr userDrawn="1"/>
        </p:nvSpPr>
        <p:spPr>
          <a:xfrm>
            <a:off x="1713185" y="1524000"/>
            <a:ext cx="5801711" cy="1376855"/>
          </a:xfrm>
          <a:prstGeom prst="rect">
            <a:avLst/>
          </a:prstGeom>
          <a:noFill/>
        </p:spPr>
        <p:txBody>
          <a:bodyPr wrap="square" rtlCol="0">
            <a:spAutoFit/>
          </a:bodyPr>
          <a:lstStyle/>
          <a:p>
            <a:pPr algn="ctr"/>
            <a:r>
              <a:rPr lang="en-US" sz="2800" i="1" dirty="0" smtClean="0"/>
              <a:t>Equipping Leaders to Better Prepare</a:t>
            </a:r>
            <a:r>
              <a:rPr lang="en-US" sz="2800" i="1" baseline="0" dirty="0" smtClean="0"/>
              <a:t> Children &amp; Youth for College, Careers, &amp; Citizenship</a:t>
            </a:r>
            <a:endParaRPr lang="en-US" sz="2800" i="1" dirty="0"/>
          </a:p>
        </p:txBody>
      </p:sp>
      <p:sp>
        <p:nvSpPr>
          <p:cNvPr id="9" name="TextBox 8"/>
          <p:cNvSpPr txBox="1"/>
          <p:nvPr userDrawn="1"/>
        </p:nvSpPr>
        <p:spPr>
          <a:xfrm>
            <a:off x="935420" y="2958662"/>
            <a:ext cx="7620000" cy="2862322"/>
          </a:xfrm>
          <a:prstGeom prst="rect">
            <a:avLst/>
          </a:prstGeom>
          <a:noFill/>
        </p:spPr>
        <p:txBody>
          <a:bodyPr wrap="square" rtlCol="0">
            <a:spAutoFit/>
          </a:bodyPr>
          <a:lstStyle/>
          <a:p>
            <a:r>
              <a:rPr lang="en-US" dirty="0" smtClean="0"/>
              <a:t>The</a:t>
            </a:r>
            <a:r>
              <a:rPr lang="en-US" baseline="0" dirty="0" smtClean="0"/>
              <a:t> Institute for Educational Leadership (IEL) accomplished its work through three centers that address crucial pillars of success required for young people and their communities to succeed:</a:t>
            </a:r>
          </a:p>
          <a:p>
            <a:endParaRPr lang="en-US" baseline="0" dirty="0" smtClean="0"/>
          </a:p>
          <a:p>
            <a:pPr marL="342900" indent="-342900">
              <a:buAutoNum type="arabicPeriod"/>
            </a:pPr>
            <a:r>
              <a:rPr lang="en-US" baseline="0" dirty="0" smtClean="0"/>
              <a:t>Connecting community with public education to support the learning and development of young people.</a:t>
            </a:r>
          </a:p>
          <a:p>
            <a:pPr marL="342900" indent="-342900">
              <a:buAutoNum type="arabicPeriod"/>
            </a:pPr>
            <a:r>
              <a:rPr lang="en-US" baseline="0" dirty="0" smtClean="0"/>
              <a:t>Building more effective pathways into the workforce to help all young people transition to adulthood.</a:t>
            </a:r>
          </a:p>
          <a:p>
            <a:pPr marL="342900" indent="-342900">
              <a:buAutoNum type="arabicPeriod"/>
            </a:pPr>
            <a:r>
              <a:rPr lang="en-US" baseline="0" dirty="0" smtClean="0"/>
              <a:t>Preparing generations of leaders to drive cooperative efforts at all levels.</a:t>
            </a:r>
          </a:p>
          <a:p>
            <a:pPr marL="342900" indent="-342900">
              <a:buAutoNum type="arabicPeriod"/>
            </a:pPr>
            <a:endParaRPr lang="en-US" dirty="0"/>
          </a:p>
        </p:txBody>
      </p:sp>
      <p:sp>
        <p:nvSpPr>
          <p:cNvPr id="10" name="TextBox 9"/>
          <p:cNvSpPr txBox="1"/>
          <p:nvPr userDrawn="1"/>
        </p:nvSpPr>
        <p:spPr>
          <a:xfrm>
            <a:off x="3920356" y="5993962"/>
            <a:ext cx="1387367" cy="369332"/>
          </a:xfrm>
          <a:prstGeom prst="rect">
            <a:avLst/>
          </a:prstGeom>
          <a:noFill/>
        </p:spPr>
        <p:txBody>
          <a:bodyPr wrap="square" rtlCol="0">
            <a:spAutoFit/>
          </a:bodyPr>
          <a:lstStyle/>
          <a:p>
            <a:r>
              <a:rPr lang="en-US" dirty="0" smtClean="0"/>
              <a:t>www.iel.org</a:t>
            </a:r>
            <a:endParaRPr lang="en-US" dirty="0"/>
          </a:p>
        </p:txBody>
      </p:sp>
      <p:sp>
        <p:nvSpPr>
          <p:cNvPr id="11" name="TextBox 10"/>
          <p:cNvSpPr txBox="1"/>
          <p:nvPr userDrawn="1"/>
        </p:nvSpPr>
        <p:spPr>
          <a:xfrm>
            <a:off x="1108840" y="5993962"/>
            <a:ext cx="1208690" cy="369332"/>
          </a:xfrm>
          <a:prstGeom prst="rect">
            <a:avLst/>
          </a:prstGeom>
          <a:noFill/>
        </p:spPr>
        <p:txBody>
          <a:bodyPr wrap="square" rtlCol="0">
            <a:spAutoFit/>
          </a:bodyPr>
          <a:lstStyle/>
          <a:p>
            <a:r>
              <a:rPr lang="en-US" dirty="0" smtClean="0"/>
              <a:t>iel@iel.org</a:t>
            </a:r>
            <a:endParaRPr lang="en-US" dirty="0"/>
          </a:p>
        </p:txBody>
      </p:sp>
      <p:sp>
        <p:nvSpPr>
          <p:cNvPr id="12" name="TextBox 11"/>
          <p:cNvSpPr txBox="1"/>
          <p:nvPr userDrawn="1"/>
        </p:nvSpPr>
        <p:spPr>
          <a:xfrm>
            <a:off x="6679321" y="5993962"/>
            <a:ext cx="1481959" cy="369332"/>
          </a:xfrm>
          <a:prstGeom prst="rect">
            <a:avLst/>
          </a:prstGeom>
          <a:noFill/>
        </p:spPr>
        <p:txBody>
          <a:bodyPr wrap="square" rtlCol="0">
            <a:spAutoFit/>
          </a:bodyPr>
          <a:lstStyle/>
          <a:p>
            <a:r>
              <a:rPr lang="en-US" dirty="0" smtClean="0"/>
              <a:t>202-822-8405</a:t>
            </a:r>
            <a:endParaRPr lang="en-US" dirty="0"/>
          </a:p>
        </p:txBody>
      </p:sp>
    </p:spTree>
    <p:extLst>
      <p:ext uri="{BB962C8B-B14F-4D97-AF65-F5344CB8AC3E}">
        <p14:creationId xmlns:p14="http://schemas.microsoft.com/office/powerpoint/2010/main" val="1146839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4" name="Text Placeholder 9"/>
          <p:cNvSpPr>
            <a:spLocks noGrp="1"/>
          </p:cNvSpPr>
          <p:nvPr>
            <p:ph type="body" sz="quarter" idx="11" hasCustomPrompt="1"/>
          </p:nvPr>
        </p:nvSpPr>
        <p:spPr>
          <a:xfrm>
            <a:off x="3340098" y="1814927"/>
            <a:ext cx="4968875" cy="2413000"/>
          </a:xfrm>
          <a:prstGeom prst="rect">
            <a:avLst/>
          </a:prstGeom>
        </p:spPr>
        <p:txBody>
          <a:bodyPr/>
          <a:lstStyle>
            <a:lvl1pPr>
              <a:defRPr baseline="0"/>
            </a:lvl1pPr>
          </a:lstStyle>
          <a:p>
            <a:pPr lvl="0"/>
            <a:r>
              <a:rPr lang="en-US" dirty="0" smtClean="0"/>
              <a:t>Bulleted list</a:t>
            </a:r>
          </a:p>
          <a:p>
            <a:pPr lvl="0"/>
            <a:r>
              <a:rPr lang="en-US" dirty="0" smtClean="0"/>
              <a:t>more</a:t>
            </a:r>
            <a:endParaRPr lang="en-US" dirty="0"/>
          </a:p>
        </p:txBody>
      </p:sp>
      <p:sp>
        <p:nvSpPr>
          <p:cNvPr id="2" name="TextBox 1"/>
          <p:cNvSpPr txBox="1"/>
          <p:nvPr userDrawn="1"/>
        </p:nvSpPr>
        <p:spPr>
          <a:xfrm>
            <a:off x="583095" y="2298152"/>
            <a:ext cx="1643269" cy="1446550"/>
          </a:xfrm>
          <a:prstGeom prst="rect">
            <a:avLst/>
          </a:prstGeom>
          <a:noFill/>
        </p:spPr>
        <p:txBody>
          <a:bodyPr wrap="square" rtlCol="0">
            <a:spAutoFit/>
          </a:bodyPr>
          <a:lstStyle/>
          <a:p>
            <a:pPr algn="ctr"/>
            <a:r>
              <a:rPr lang="en-US" sz="4400" dirty="0" smtClean="0">
                <a:solidFill>
                  <a:srgbClr val="4F008C"/>
                </a:solidFill>
              </a:rPr>
              <a:t>Wrap- Up</a:t>
            </a:r>
            <a:endParaRPr lang="en-US" sz="4400" dirty="0">
              <a:solidFill>
                <a:srgbClr val="4F008C"/>
              </a:solidFill>
            </a:endParaRPr>
          </a:p>
        </p:txBody>
      </p:sp>
      <p:sp>
        <p:nvSpPr>
          <p:cNvPr id="3" name="TextBox 2"/>
          <p:cNvSpPr txBox="1"/>
          <p:nvPr userDrawn="1"/>
        </p:nvSpPr>
        <p:spPr>
          <a:xfrm>
            <a:off x="3949354" y="728869"/>
            <a:ext cx="3750365" cy="523220"/>
          </a:xfrm>
          <a:prstGeom prst="rect">
            <a:avLst/>
          </a:prstGeom>
          <a:noFill/>
        </p:spPr>
        <p:txBody>
          <a:bodyPr wrap="square" rtlCol="0">
            <a:spAutoFit/>
          </a:bodyPr>
          <a:lstStyle/>
          <a:p>
            <a:pPr algn="ctr"/>
            <a:r>
              <a:rPr lang="en-US" sz="2800" dirty="0" smtClean="0"/>
              <a:t>What We</a:t>
            </a:r>
            <a:r>
              <a:rPr lang="en-US" sz="2800" baseline="0" dirty="0" smtClean="0"/>
              <a:t> Learned</a:t>
            </a:r>
            <a:endParaRPr lang="en-US" sz="2800" dirty="0"/>
          </a:p>
        </p:txBody>
      </p:sp>
    </p:spTree>
    <p:extLst>
      <p:ext uri="{BB962C8B-B14F-4D97-AF65-F5344CB8AC3E}">
        <p14:creationId xmlns:p14="http://schemas.microsoft.com/office/powerpoint/2010/main" val="419922330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508001" y="2160590"/>
            <a:ext cx="6447501" cy="388077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403850" y="6041363"/>
            <a:ext cx="683954" cy="365125"/>
          </a:xfrm>
          <a:prstGeom prst="rect">
            <a:avLst/>
          </a:prstGeom>
        </p:spPr>
        <p:txBody>
          <a:bodyPr/>
          <a:lstStyle/>
          <a:p>
            <a:fld id="{42A54C80-263E-416B-A8E0-580EDEADCBDC}" type="datetimeFigureOut">
              <a:rPr lang="en-US" dirty="0"/>
              <a:t>10/10/2017</a:t>
            </a:fld>
            <a:endParaRPr lang="en-US" dirty="0"/>
          </a:p>
        </p:txBody>
      </p:sp>
      <p:sp>
        <p:nvSpPr>
          <p:cNvPr id="5" name="Footer Placeholder 4"/>
          <p:cNvSpPr>
            <a:spLocks noGrp="1"/>
          </p:cNvSpPr>
          <p:nvPr>
            <p:ph type="ftr" sz="quarter" idx="11"/>
          </p:nvPr>
        </p:nvSpPr>
        <p:spPr>
          <a:xfrm>
            <a:off x="508001" y="6041363"/>
            <a:ext cx="4723209"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922269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7D682B7E-A6FE-4F5A-8AD8-F619E58E2DC6}" type="slidenum">
              <a:rPr lang="en-US" smtClean="0"/>
              <a:t>‹#›</a:t>
            </a:fld>
            <a:endParaRPr lang="en-US"/>
          </a:p>
        </p:txBody>
      </p:sp>
      <p:sp>
        <p:nvSpPr>
          <p:cNvPr id="4" name="TextBox 3"/>
          <p:cNvSpPr txBox="1"/>
          <p:nvPr userDrawn="1"/>
        </p:nvSpPr>
        <p:spPr>
          <a:xfrm>
            <a:off x="3248025" y="1419225"/>
            <a:ext cx="5715000" cy="4247317"/>
          </a:xfrm>
          <a:prstGeom prst="rect">
            <a:avLst/>
          </a:prstGeom>
          <a:noFill/>
        </p:spPr>
        <p:txBody>
          <a:bodyPr wrap="square" rtlCol="0">
            <a:spAutoFit/>
          </a:bodyPr>
          <a:lstStyle/>
          <a:p>
            <a:r>
              <a:rPr lang="en-US" sz="1800" kern="1200" dirty="0" smtClean="0">
                <a:solidFill>
                  <a:schemeClr val="tx1"/>
                </a:solidFill>
                <a:effectLst/>
                <a:latin typeface="+mn-lt"/>
                <a:ea typeface="+mn-ea"/>
                <a:cs typeface="+mn-cs"/>
              </a:rPr>
              <a:t>Our evaluation is designed to ensure that we are providing you with a high quality presentation that offers you information that will be useful in designing and implementing services with high need youth, especially youth with disabilities.  </a:t>
            </a:r>
          </a:p>
          <a:p>
            <a:r>
              <a:rPr lang="en-US" sz="1800" kern="1200" dirty="0" smtClean="0">
                <a:solidFill>
                  <a:schemeClr val="tx1"/>
                </a:solidFill>
                <a:effectLst/>
                <a:latin typeface="+mn-lt"/>
                <a:ea typeface="+mn-ea"/>
                <a:cs typeface="+mn-cs"/>
              </a:rPr>
              <a:t> </a:t>
            </a:r>
          </a:p>
          <a:p>
            <a:r>
              <a:rPr lang="en-US" sz="1800" b="1" kern="1200" dirty="0" smtClean="0">
                <a:solidFill>
                  <a:schemeClr val="tx1"/>
                </a:solidFill>
                <a:effectLst/>
                <a:latin typeface="+mn-lt"/>
                <a:ea typeface="+mn-ea"/>
                <a:cs typeface="+mn-cs"/>
              </a:rPr>
              <a:t>We need your help in understanding:</a:t>
            </a:r>
          </a:p>
          <a:p>
            <a:pPr marL="285750" lvl="0" indent="-285750">
              <a:buFont typeface="Arial" panose="020B0604020202020204" pitchFamily="34" charset="0"/>
              <a:buChar char="•"/>
            </a:pPr>
            <a:r>
              <a:rPr lang="en-US" sz="1800" kern="1200" dirty="0" smtClean="0">
                <a:solidFill>
                  <a:schemeClr val="tx1"/>
                </a:solidFill>
                <a:effectLst/>
                <a:latin typeface="+mn-lt"/>
                <a:ea typeface="+mn-ea"/>
                <a:cs typeface="+mn-cs"/>
              </a:rPr>
              <a:t>The quality and relevance of our professional development session,</a:t>
            </a:r>
          </a:p>
          <a:p>
            <a:pPr marL="285750" lvl="0" indent="-285750">
              <a:buFont typeface="Arial" panose="020B0604020202020204" pitchFamily="34" charset="0"/>
              <a:buChar char="•"/>
            </a:pPr>
            <a:r>
              <a:rPr lang="en-US" sz="1800" kern="1200" dirty="0" smtClean="0">
                <a:solidFill>
                  <a:schemeClr val="tx1"/>
                </a:solidFill>
                <a:effectLst/>
                <a:latin typeface="+mn-lt"/>
                <a:ea typeface="+mn-ea"/>
                <a:cs typeface="+mn-cs"/>
              </a:rPr>
              <a:t>Whether and how useful you believe the knowledge and skills you learned will support your work with youth</a:t>
            </a:r>
          </a:p>
          <a:p>
            <a:pPr marL="285750" lvl="0" indent="-285750">
              <a:buFont typeface="Arial" panose="020B0604020202020204" pitchFamily="34" charset="0"/>
              <a:buChar char="•"/>
            </a:pPr>
            <a:r>
              <a:rPr lang="en-US" sz="1800" kern="1200" dirty="0" smtClean="0">
                <a:solidFill>
                  <a:schemeClr val="tx1"/>
                </a:solidFill>
                <a:effectLst/>
                <a:latin typeface="+mn-lt"/>
                <a:ea typeface="+mn-ea"/>
                <a:cs typeface="+mn-cs"/>
              </a:rPr>
              <a:t>What additional professional development assistance you need in providing high quality transition services to youth.</a:t>
            </a:r>
          </a:p>
          <a:p>
            <a:endParaRPr lang="en-US" dirty="0"/>
          </a:p>
        </p:txBody>
      </p:sp>
      <p:sp>
        <p:nvSpPr>
          <p:cNvPr id="5" name="TextBox 4"/>
          <p:cNvSpPr txBox="1"/>
          <p:nvPr userDrawn="1"/>
        </p:nvSpPr>
        <p:spPr>
          <a:xfrm>
            <a:off x="361950" y="2371725"/>
            <a:ext cx="2209800" cy="646331"/>
          </a:xfrm>
          <a:prstGeom prst="rect">
            <a:avLst/>
          </a:prstGeom>
          <a:noFill/>
        </p:spPr>
        <p:txBody>
          <a:bodyPr wrap="square" rtlCol="0">
            <a:spAutoFit/>
          </a:bodyPr>
          <a:lstStyle/>
          <a:p>
            <a:r>
              <a:rPr lang="en-US" sz="3600" dirty="0" smtClean="0">
                <a:solidFill>
                  <a:schemeClr val="bg1"/>
                </a:solidFill>
              </a:rPr>
              <a:t>Evaluation</a:t>
            </a:r>
            <a:endParaRPr lang="en-US" sz="3600" dirty="0">
              <a:solidFill>
                <a:schemeClr val="bg1"/>
              </a:solidFill>
            </a:endParaRPr>
          </a:p>
        </p:txBody>
      </p:sp>
    </p:spTree>
    <p:extLst>
      <p:ext uri="{BB962C8B-B14F-4D97-AF65-F5344CB8AC3E}">
        <p14:creationId xmlns:p14="http://schemas.microsoft.com/office/powerpoint/2010/main" val="2367426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7D682B7E-A6FE-4F5A-8AD8-F619E58E2DC6}" type="slidenum">
              <a:rPr lang="en-US" smtClean="0"/>
              <a:t>‹#›</a:t>
            </a:fld>
            <a:endParaRPr lang="en-US"/>
          </a:p>
        </p:txBody>
      </p:sp>
      <p:sp>
        <p:nvSpPr>
          <p:cNvPr id="4" name="TextBox 3"/>
          <p:cNvSpPr txBox="1"/>
          <p:nvPr userDrawn="1"/>
        </p:nvSpPr>
        <p:spPr>
          <a:xfrm>
            <a:off x="3067049" y="762000"/>
            <a:ext cx="5972175" cy="4801314"/>
          </a:xfrm>
          <a:prstGeom prst="rect">
            <a:avLst/>
          </a:prstGeom>
          <a:noFill/>
        </p:spPr>
        <p:txBody>
          <a:bodyPr wrap="square" rtlCol="0">
            <a:spAutoFit/>
          </a:bodyPr>
          <a:lstStyle/>
          <a:p>
            <a:r>
              <a:rPr lang="en-US" sz="1800" kern="1200" dirty="0" smtClean="0">
                <a:solidFill>
                  <a:schemeClr val="tx1"/>
                </a:solidFill>
                <a:effectLst/>
                <a:latin typeface="+mn-lt"/>
                <a:ea typeface="+mn-ea"/>
                <a:cs typeface="+mn-cs"/>
              </a:rPr>
              <a:t>Four questions we hope you will consider responding for this presentation include:</a:t>
            </a:r>
          </a:p>
          <a:p>
            <a:r>
              <a:rPr lang="en-US" sz="1800" kern="1200" dirty="0" smtClean="0">
                <a:solidFill>
                  <a:schemeClr val="tx1"/>
                </a:solidFill>
                <a:effectLst/>
                <a:latin typeface="+mn-lt"/>
                <a:ea typeface="+mn-ea"/>
                <a:cs typeface="+mn-cs"/>
              </a:rPr>
              <a:t> </a:t>
            </a:r>
          </a:p>
          <a:p>
            <a:pPr marL="342900" lvl="0" indent="-342900">
              <a:buFont typeface="+mj-lt"/>
              <a:buAutoNum type="arabicPeriod"/>
            </a:pPr>
            <a:r>
              <a:rPr lang="en-US" sz="1800" kern="1200" dirty="0" smtClean="0">
                <a:solidFill>
                  <a:schemeClr val="tx1"/>
                </a:solidFill>
                <a:effectLst/>
                <a:latin typeface="+mn-lt"/>
                <a:ea typeface="+mn-ea"/>
                <a:cs typeface="+mn-cs"/>
              </a:rPr>
              <a:t>What is the most meaningful and useful information you learned in this session?</a:t>
            </a:r>
          </a:p>
          <a:p>
            <a:pPr marL="342900" indent="-342900">
              <a:buFont typeface="+mj-lt"/>
              <a:buAutoNum type="arabicPeriod"/>
            </a:pPr>
            <a:endParaRPr lang="en-US" sz="1800" kern="1200" dirty="0" smtClean="0">
              <a:solidFill>
                <a:schemeClr val="tx1"/>
              </a:solidFill>
              <a:effectLst/>
              <a:latin typeface="+mn-lt"/>
              <a:ea typeface="+mn-ea"/>
              <a:cs typeface="+mn-cs"/>
            </a:endParaRPr>
          </a:p>
          <a:p>
            <a:pPr marL="342900" lvl="0" indent="-342900">
              <a:buFont typeface="+mj-lt"/>
              <a:buAutoNum type="arabicPeriod"/>
            </a:pPr>
            <a:r>
              <a:rPr lang="en-US" sz="1800" kern="1200" dirty="0" smtClean="0">
                <a:solidFill>
                  <a:schemeClr val="tx1"/>
                </a:solidFill>
                <a:effectLst/>
                <a:latin typeface="+mn-lt"/>
                <a:ea typeface="+mn-ea"/>
                <a:cs typeface="+mn-cs"/>
              </a:rPr>
              <a:t>How will this information and these materials/activities help improve your knowledge and skills in working with all youth, including youth with disabilities and traditionally underserved youth in the Juvenile Justice system, Foster Care, and those who are rurally isolated?</a:t>
            </a:r>
          </a:p>
          <a:p>
            <a:pPr marL="342900" indent="-342900">
              <a:buFont typeface="+mj-lt"/>
              <a:buAutoNum type="arabicPeriod"/>
            </a:pPr>
            <a:endParaRPr lang="en-US" sz="1800" kern="1200" dirty="0" smtClean="0">
              <a:solidFill>
                <a:schemeClr val="tx1"/>
              </a:solidFill>
              <a:effectLst/>
              <a:latin typeface="+mn-lt"/>
              <a:ea typeface="+mn-ea"/>
              <a:cs typeface="+mn-cs"/>
            </a:endParaRPr>
          </a:p>
          <a:p>
            <a:pPr marL="342900" lvl="0" indent="-342900">
              <a:buFont typeface="+mj-lt"/>
              <a:buAutoNum type="arabicPeriod"/>
            </a:pPr>
            <a:r>
              <a:rPr lang="en-US" sz="1800" kern="1200" dirty="0" smtClean="0">
                <a:solidFill>
                  <a:schemeClr val="tx1"/>
                </a:solidFill>
                <a:effectLst/>
                <a:latin typeface="+mn-lt"/>
                <a:ea typeface="+mn-ea"/>
                <a:cs typeface="+mn-cs"/>
              </a:rPr>
              <a:t>What additional information would you like to learn about this topic or other topics related to your work with youth?</a:t>
            </a:r>
          </a:p>
          <a:p>
            <a:pPr marL="342900" indent="-342900">
              <a:buFont typeface="+mj-lt"/>
              <a:buAutoNum type="arabicPeriod"/>
            </a:pPr>
            <a:endParaRPr lang="en-US" sz="1800" kern="1200" dirty="0" smtClean="0">
              <a:solidFill>
                <a:schemeClr val="tx1"/>
              </a:solidFill>
              <a:effectLst/>
              <a:latin typeface="+mn-lt"/>
              <a:ea typeface="+mn-ea"/>
              <a:cs typeface="+mn-cs"/>
            </a:endParaRPr>
          </a:p>
          <a:p>
            <a:pPr marL="342900" lvl="0" indent="-342900">
              <a:buFont typeface="+mj-lt"/>
              <a:buAutoNum type="arabicPeriod"/>
            </a:pPr>
            <a:r>
              <a:rPr lang="en-US" sz="1800" kern="1200" dirty="0" smtClean="0">
                <a:solidFill>
                  <a:schemeClr val="tx1"/>
                </a:solidFill>
                <a:effectLst/>
                <a:latin typeface="+mn-lt"/>
                <a:ea typeface="+mn-ea"/>
                <a:cs typeface="+mn-cs"/>
              </a:rPr>
              <a:t>How can we improve the quality of today’s presentation?</a:t>
            </a:r>
          </a:p>
          <a:p>
            <a:endParaRPr lang="en-US" dirty="0"/>
          </a:p>
        </p:txBody>
      </p:sp>
      <p:sp>
        <p:nvSpPr>
          <p:cNvPr id="5" name="TextBox 4"/>
          <p:cNvSpPr txBox="1"/>
          <p:nvPr userDrawn="1"/>
        </p:nvSpPr>
        <p:spPr>
          <a:xfrm>
            <a:off x="342900" y="2390775"/>
            <a:ext cx="2219325" cy="646331"/>
          </a:xfrm>
          <a:prstGeom prst="rect">
            <a:avLst/>
          </a:prstGeom>
          <a:noFill/>
        </p:spPr>
        <p:txBody>
          <a:bodyPr wrap="square" rtlCol="0">
            <a:spAutoFit/>
          </a:bodyPr>
          <a:lstStyle/>
          <a:p>
            <a:r>
              <a:rPr lang="en-US" sz="3600" dirty="0" smtClean="0">
                <a:solidFill>
                  <a:schemeClr val="bg1"/>
                </a:solidFill>
              </a:rPr>
              <a:t>Evaluation</a:t>
            </a:r>
            <a:endParaRPr lang="en-US" sz="3600" dirty="0">
              <a:solidFill>
                <a:schemeClr val="bg1"/>
              </a:solidFill>
            </a:endParaRPr>
          </a:p>
        </p:txBody>
      </p:sp>
    </p:spTree>
    <p:extLst>
      <p:ext uri="{BB962C8B-B14F-4D97-AF65-F5344CB8AC3E}">
        <p14:creationId xmlns:p14="http://schemas.microsoft.com/office/powerpoint/2010/main" val="90359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p:txBody>
      </p:sp>
      <p:sp>
        <p:nvSpPr>
          <p:cNvPr id="6" name="Slide Number Placeholder 5"/>
          <p:cNvSpPr>
            <a:spLocks noGrp="1"/>
          </p:cNvSpPr>
          <p:nvPr>
            <p:ph type="sldNum" sz="quarter" idx="12"/>
          </p:nvPr>
        </p:nvSpPr>
        <p:spPr/>
        <p:txBody>
          <a:bodyPr/>
          <a:lstStyle/>
          <a:p>
            <a:fld id="{C5878A3E-C289-4129-9D69-3A0AE2FA4A99}" type="slidenum">
              <a:rPr lang="en-US" smtClean="0"/>
              <a:t>‹#›</a:t>
            </a:fld>
            <a:endParaRPr lang="en-US"/>
          </a:p>
        </p:txBody>
      </p:sp>
      <p:sp>
        <p:nvSpPr>
          <p:cNvPr id="7" name="Title Placeholder 1"/>
          <p:cNvSpPr>
            <a:spLocks noGrp="1"/>
          </p:cNvSpPr>
          <p:nvPr>
            <p:ph type="title"/>
          </p:nvPr>
        </p:nvSpPr>
        <p:spPr>
          <a:xfrm>
            <a:off x="0" y="0"/>
            <a:ext cx="9144000" cy="1245704"/>
          </a:xfrm>
          <a:prstGeom prst="rect">
            <a:avLst/>
          </a:prstGeom>
          <a:solidFill>
            <a:srgbClr val="FF671B"/>
          </a:solidFill>
        </p:spPr>
        <p:txBody>
          <a:bodyPr vert="horz" lIns="91440" tIns="45720" rIns="91440" bIns="45720" rtlCol="0" anchor="ctr">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62736228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825625"/>
            <a:ext cx="3867150" cy="4351338"/>
          </a:xfrm>
        </p:spPr>
        <p:txBody>
          <a:bodyPr/>
          <a:lstStyle/>
          <a:p>
            <a:pPr lvl="0"/>
            <a:r>
              <a:rPr lang="en-US" dirty="0" smtClean="0"/>
              <a:t>Click to edit Master text styles</a:t>
            </a:r>
          </a:p>
          <a:p>
            <a:pPr lvl="1"/>
            <a:r>
              <a:rPr lang="en-US" dirty="0" smtClean="0"/>
              <a:t>Second level</a:t>
            </a:r>
          </a:p>
        </p:txBody>
      </p:sp>
      <p:sp>
        <p:nvSpPr>
          <p:cNvPr id="4" name="Content Placeholder 3"/>
          <p:cNvSpPr>
            <a:spLocks noGrp="1"/>
          </p:cNvSpPr>
          <p:nvPr>
            <p:ph sz="half" idx="2"/>
          </p:nvPr>
        </p:nvSpPr>
        <p:spPr>
          <a:xfrm>
            <a:off x="4648200" y="1825625"/>
            <a:ext cx="3867150" cy="4351338"/>
          </a:xfrm>
        </p:spPr>
        <p:txBody>
          <a:bodyPr/>
          <a:lstStyle/>
          <a:p>
            <a:pPr lvl="0"/>
            <a:r>
              <a:rPr lang="en-US" dirty="0" smtClean="0"/>
              <a:t>Click to edit Master text styles</a:t>
            </a:r>
          </a:p>
          <a:p>
            <a:pPr lvl="1"/>
            <a:r>
              <a:rPr lang="en-US" dirty="0" smtClean="0"/>
              <a:t>Second level</a:t>
            </a:r>
          </a:p>
        </p:txBody>
      </p:sp>
      <p:sp>
        <p:nvSpPr>
          <p:cNvPr id="7" name="Slide Number Placeholder 6"/>
          <p:cNvSpPr>
            <a:spLocks noGrp="1"/>
          </p:cNvSpPr>
          <p:nvPr>
            <p:ph type="sldNum" sz="quarter" idx="12"/>
          </p:nvPr>
        </p:nvSpPr>
        <p:spPr/>
        <p:txBody>
          <a:bodyPr/>
          <a:lstStyle/>
          <a:p>
            <a:fld id="{C5878A3E-C289-4129-9D69-3A0AE2FA4A99}" type="slidenum">
              <a:rPr lang="en-US" smtClean="0"/>
              <a:t>‹#›</a:t>
            </a:fld>
            <a:endParaRPr lang="en-US"/>
          </a:p>
        </p:txBody>
      </p:sp>
      <p:sp>
        <p:nvSpPr>
          <p:cNvPr id="8" name="Title Placeholder 1"/>
          <p:cNvSpPr>
            <a:spLocks noGrp="1"/>
          </p:cNvSpPr>
          <p:nvPr>
            <p:ph type="title"/>
          </p:nvPr>
        </p:nvSpPr>
        <p:spPr>
          <a:xfrm>
            <a:off x="0" y="0"/>
            <a:ext cx="9144000" cy="1245704"/>
          </a:xfrm>
          <a:prstGeom prst="rect">
            <a:avLst/>
          </a:prstGeom>
          <a:solidFill>
            <a:srgbClr val="FF671B"/>
          </a:solidFill>
        </p:spPr>
        <p:txBody>
          <a:bodyPr vert="horz" lIns="91440" tIns="45720" rIns="91440" bIns="45720" rtlCol="0" anchor="ctr">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56600007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https://mlsvc01-prod.s3.amazonaws.com/b14ce16e301/78e9a6f1-4e3b-484b-98d2-00da65b77832.jpg" TargetMode="External"/><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8.xml"/><Relationship Id="rId7" Type="http://schemas.openxmlformats.org/officeDocument/2006/relationships/image" Target="../media/image1.jpeg"/><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image" Target="https://mlsvc01-prod.s3.amazonaws.com/b14ce16e301/78e9a6f1-4e3b-484b-98d2-00da65b77832.jpg" TargetMode="External"/><Relationship Id="rId5" Type="http://schemas.openxmlformats.org/officeDocument/2006/relationships/theme" Target="../theme/theme4.xml"/><Relationship Id="rId4" Type="http://schemas.openxmlformats.org/officeDocument/2006/relationships/slideLayout" Target="../slideLayouts/slideLayout1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2" Type="http://schemas.openxmlformats.org/officeDocument/2006/relationships/slideLayout" Target="../slideLayouts/slideLayout21.xml"/><Relationship Id="rId16" Type="http://schemas.openxmlformats.org/officeDocument/2006/relationships/image" Target="https://mlsvc01-prod.s3.amazonaws.com/b14ce16e301/78e9a6f1-4e3b-484b-98d2-00da65b77832.jpg" TargetMode="Externa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theme" Target="../theme/theme5.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Y-TAC Logo&#10;Vocational Rehabilitation Youth Technical Assistance Center"/>
          <p:cNvPicPr>
            <a:picLocks noChangeAspect="1" noChangeArrowheads="1"/>
          </p:cNvPicPr>
          <p:nvPr userDrawn="1"/>
        </p:nvPicPr>
        <p:blipFill>
          <a:blip r:link="rId3">
            <a:extLst>
              <a:ext uri="{28A0092B-C50C-407E-A947-70E740481C1C}">
                <a14:useLocalDpi xmlns:a14="http://schemas.microsoft.com/office/drawing/2010/main" val="0"/>
              </a:ext>
            </a:extLst>
          </a:blip>
          <a:srcRect/>
          <a:stretch>
            <a:fillRect/>
          </a:stretch>
        </p:blipFill>
        <p:spPr bwMode="auto">
          <a:xfrm>
            <a:off x="433578" y="1422345"/>
            <a:ext cx="3577098" cy="4297805"/>
          </a:xfrm>
          <a:prstGeom prst="rect">
            <a:avLst/>
          </a:prstGeom>
          <a:noFill/>
          <a:extLst>
            <a:ext uri="{909E8E84-426E-40dd-AFC4-6F175D3DCCD1}">
              <a14:hiddenFill xmlns:a14="http://schemas.microsoft.com/office/drawing/2010/main" xmlns="">
                <a:solidFill>
                  <a:srgbClr val="FFFFFF"/>
                </a:solidFill>
              </a14:hiddenFill>
            </a:ext>
          </a:extLst>
        </p:spPr>
      </p:pic>
      <p:sp>
        <p:nvSpPr>
          <p:cNvPr id="8" name="TextBox 7"/>
          <p:cNvSpPr txBox="1"/>
          <p:nvPr userDrawn="1"/>
        </p:nvSpPr>
        <p:spPr>
          <a:xfrm>
            <a:off x="1011936" y="329184"/>
            <a:ext cx="7168896" cy="523220"/>
          </a:xfrm>
          <a:prstGeom prst="rect">
            <a:avLst/>
          </a:prstGeom>
          <a:noFill/>
        </p:spPr>
        <p:txBody>
          <a:bodyPr wrap="square" rtlCol="0">
            <a:spAutoFit/>
          </a:bodyPr>
          <a:lstStyle/>
          <a:p>
            <a:pPr algn="ctr"/>
            <a:r>
              <a:rPr lang="en-US" sz="2800" b="1" dirty="0" smtClean="0">
                <a:solidFill>
                  <a:srgbClr val="4F008C"/>
                </a:solidFill>
              </a:rPr>
              <a:t>Youth Technical Assistance Center (Y-TAC)</a:t>
            </a:r>
            <a:endParaRPr lang="en-US" sz="2800" dirty="0"/>
          </a:p>
        </p:txBody>
      </p:sp>
    </p:spTree>
    <p:extLst>
      <p:ext uri="{BB962C8B-B14F-4D97-AF65-F5344CB8AC3E}">
        <p14:creationId xmlns:p14="http://schemas.microsoft.com/office/powerpoint/2010/main" val="3150029906"/>
      </p:ext>
    </p:extLst>
  </p:cSld>
  <p:clrMap bg1="lt1" tx1="dk1" bg2="lt2" tx2="dk2" accent1="accent1" accent2="accent2" accent3="accent3" accent4="accent4" accent5="accent5" accent6="accent6" hlink="hlink" folHlink="folHlink"/>
  <p:sldLayoutIdLst>
    <p:sldLayoutId id="2147483693" r:id="rId1"/>
  </p:sldLayoutIdLst>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ounded Rectangle 6"/>
          <p:cNvSpPr/>
          <p:nvPr userDrawn="1"/>
        </p:nvSpPr>
        <p:spPr>
          <a:xfrm>
            <a:off x="0" y="0"/>
            <a:ext cx="2879834" cy="6858000"/>
          </a:xfrm>
          <a:custGeom>
            <a:avLst/>
            <a:gdLst>
              <a:gd name="connsiteX0" fmla="*/ 0 w 3142593"/>
              <a:gd name="connsiteY0" fmla="*/ 523776 h 6858000"/>
              <a:gd name="connsiteX1" fmla="*/ 523776 w 3142593"/>
              <a:gd name="connsiteY1" fmla="*/ 0 h 6858000"/>
              <a:gd name="connsiteX2" fmla="*/ 2618817 w 3142593"/>
              <a:gd name="connsiteY2" fmla="*/ 0 h 6858000"/>
              <a:gd name="connsiteX3" fmla="*/ 3142593 w 3142593"/>
              <a:gd name="connsiteY3" fmla="*/ 523776 h 6858000"/>
              <a:gd name="connsiteX4" fmla="*/ 3142593 w 3142593"/>
              <a:gd name="connsiteY4" fmla="*/ 6334224 h 6858000"/>
              <a:gd name="connsiteX5" fmla="*/ 2618817 w 3142593"/>
              <a:gd name="connsiteY5" fmla="*/ 6858000 h 6858000"/>
              <a:gd name="connsiteX6" fmla="*/ 523776 w 3142593"/>
              <a:gd name="connsiteY6" fmla="*/ 6858000 h 6858000"/>
              <a:gd name="connsiteX7" fmla="*/ 0 w 3142593"/>
              <a:gd name="connsiteY7" fmla="*/ 6334224 h 6858000"/>
              <a:gd name="connsiteX8" fmla="*/ 0 w 3142593"/>
              <a:gd name="connsiteY8" fmla="*/ 523776 h 6858000"/>
              <a:gd name="connsiteX0" fmla="*/ 397565 w 3142593"/>
              <a:gd name="connsiteY0" fmla="*/ 510524 h 6858000"/>
              <a:gd name="connsiteX1" fmla="*/ 523776 w 3142593"/>
              <a:gd name="connsiteY1" fmla="*/ 0 h 6858000"/>
              <a:gd name="connsiteX2" fmla="*/ 2618817 w 3142593"/>
              <a:gd name="connsiteY2" fmla="*/ 0 h 6858000"/>
              <a:gd name="connsiteX3" fmla="*/ 3142593 w 3142593"/>
              <a:gd name="connsiteY3" fmla="*/ 523776 h 6858000"/>
              <a:gd name="connsiteX4" fmla="*/ 3142593 w 3142593"/>
              <a:gd name="connsiteY4" fmla="*/ 6334224 h 6858000"/>
              <a:gd name="connsiteX5" fmla="*/ 2618817 w 3142593"/>
              <a:gd name="connsiteY5" fmla="*/ 6858000 h 6858000"/>
              <a:gd name="connsiteX6" fmla="*/ 523776 w 3142593"/>
              <a:gd name="connsiteY6" fmla="*/ 6858000 h 6858000"/>
              <a:gd name="connsiteX7" fmla="*/ 0 w 3142593"/>
              <a:gd name="connsiteY7" fmla="*/ 6334224 h 6858000"/>
              <a:gd name="connsiteX8" fmla="*/ 397565 w 3142593"/>
              <a:gd name="connsiteY8" fmla="*/ 510524 h 6858000"/>
              <a:gd name="connsiteX0" fmla="*/ 397565 w 3142593"/>
              <a:gd name="connsiteY0" fmla="*/ 510524 h 6858000"/>
              <a:gd name="connsiteX1" fmla="*/ 523776 w 3142593"/>
              <a:gd name="connsiteY1" fmla="*/ 0 h 6858000"/>
              <a:gd name="connsiteX2" fmla="*/ 2618817 w 3142593"/>
              <a:gd name="connsiteY2" fmla="*/ 0 h 6858000"/>
              <a:gd name="connsiteX3" fmla="*/ 3142593 w 3142593"/>
              <a:gd name="connsiteY3" fmla="*/ 523776 h 6858000"/>
              <a:gd name="connsiteX4" fmla="*/ 3142593 w 3142593"/>
              <a:gd name="connsiteY4" fmla="*/ 6334224 h 6858000"/>
              <a:gd name="connsiteX5" fmla="*/ 2618817 w 3142593"/>
              <a:gd name="connsiteY5" fmla="*/ 6858000 h 6858000"/>
              <a:gd name="connsiteX6" fmla="*/ 523776 w 3142593"/>
              <a:gd name="connsiteY6" fmla="*/ 6858000 h 6858000"/>
              <a:gd name="connsiteX7" fmla="*/ 0 w 3142593"/>
              <a:gd name="connsiteY7" fmla="*/ 6334224 h 6858000"/>
              <a:gd name="connsiteX8" fmla="*/ 397565 w 3142593"/>
              <a:gd name="connsiteY8" fmla="*/ 510524 h 6858000"/>
              <a:gd name="connsiteX0" fmla="*/ 397565 w 3142593"/>
              <a:gd name="connsiteY0" fmla="*/ 510524 h 6858000"/>
              <a:gd name="connsiteX1" fmla="*/ 523776 w 3142593"/>
              <a:gd name="connsiteY1" fmla="*/ 0 h 6858000"/>
              <a:gd name="connsiteX2" fmla="*/ 2618817 w 3142593"/>
              <a:gd name="connsiteY2" fmla="*/ 0 h 6858000"/>
              <a:gd name="connsiteX3" fmla="*/ 3142593 w 3142593"/>
              <a:gd name="connsiteY3" fmla="*/ 523776 h 6858000"/>
              <a:gd name="connsiteX4" fmla="*/ 3142593 w 3142593"/>
              <a:gd name="connsiteY4" fmla="*/ 6334224 h 6858000"/>
              <a:gd name="connsiteX5" fmla="*/ 2618817 w 3142593"/>
              <a:gd name="connsiteY5" fmla="*/ 6858000 h 6858000"/>
              <a:gd name="connsiteX6" fmla="*/ 523776 w 3142593"/>
              <a:gd name="connsiteY6" fmla="*/ 6858000 h 6858000"/>
              <a:gd name="connsiteX7" fmla="*/ 0 w 3142593"/>
              <a:gd name="connsiteY7" fmla="*/ 6334224 h 6858000"/>
              <a:gd name="connsiteX8" fmla="*/ 397565 w 3142593"/>
              <a:gd name="connsiteY8" fmla="*/ 510524 h 6858000"/>
              <a:gd name="connsiteX0" fmla="*/ 397565 w 3142593"/>
              <a:gd name="connsiteY0" fmla="*/ 510524 h 6858000"/>
              <a:gd name="connsiteX1" fmla="*/ 523776 w 3142593"/>
              <a:gd name="connsiteY1" fmla="*/ 0 h 6858000"/>
              <a:gd name="connsiteX2" fmla="*/ 2618817 w 3142593"/>
              <a:gd name="connsiteY2" fmla="*/ 0 h 6858000"/>
              <a:gd name="connsiteX3" fmla="*/ 3142593 w 3142593"/>
              <a:gd name="connsiteY3" fmla="*/ 523776 h 6858000"/>
              <a:gd name="connsiteX4" fmla="*/ 3142593 w 3142593"/>
              <a:gd name="connsiteY4" fmla="*/ 6334224 h 6858000"/>
              <a:gd name="connsiteX5" fmla="*/ 2618817 w 3142593"/>
              <a:gd name="connsiteY5" fmla="*/ 6858000 h 6858000"/>
              <a:gd name="connsiteX6" fmla="*/ 523776 w 3142593"/>
              <a:gd name="connsiteY6" fmla="*/ 6858000 h 6858000"/>
              <a:gd name="connsiteX7" fmla="*/ 0 w 3142593"/>
              <a:gd name="connsiteY7" fmla="*/ 6334224 h 6858000"/>
              <a:gd name="connsiteX8" fmla="*/ 397565 w 3142593"/>
              <a:gd name="connsiteY8" fmla="*/ 510524 h 6858000"/>
              <a:gd name="connsiteX0" fmla="*/ 65871 w 2810899"/>
              <a:gd name="connsiteY0" fmla="*/ 510524 h 6858000"/>
              <a:gd name="connsiteX1" fmla="*/ 192082 w 2810899"/>
              <a:gd name="connsiteY1" fmla="*/ 0 h 6858000"/>
              <a:gd name="connsiteX2" fmla="*/ 2287123 w 2810899"/>
              <a:gd name="connsiteY2" fmla="*/ 0 h 6858000"/>
              <a:gd name="connsiteX3" fmla="*/ 2810899 w 2810899"/>
              <a:gd name="connsiteY3" fmla="*/ 523776 h 6858000"/>
              <a:gd name="connsiteX4" fmla="*/ 2810899 w 2810899"/>
              <a:gd name="connsiteY4" fmla="*/ 6334224 h 6858000"/>
              <a:gd name="connsiteX5" fmla="*/ 2287123 w 2810899"/>
              <a:gd name="connsiteY5" fmla="*/ 6858000 h 6858000"/>
              <a:gd name="connsiteX6" fmla="*/ 192082 w 2810899"/>
              <a:gd name="connsiteY6" fmla="*/ 6858000 h 6858000"/>
              <a:gd name="connsiteX7" fmla="*/ 26114 w 2810899"/>
              <a:gd name="connsiteY7" fmla="*/ 6334224 h 6858000"/>
              <a:gd name="connsiteX8" fmla="*/ 65871 w 2810899"/>
              <a:gd name="connsiteY8" fmla="*/ 510524 h 6858000"/>
              <a:gd name="connsiteX0" fmla="*/ 12644 w 2816614"/>
              <a:gd name="connsiteY0" fmla="*/ 523776 h 6858000"/>
              <a:gd name="connsiteX1" fmla="*/ 197797 w 2816614"/>
              <a:gd name="connsiteY1" fmla="*/ 0 h 6858000"/>
              <a:gd name="connsiteX2" fmla="*/ 2292838 w 2816614"/>
              <a:gd name="connsiteY2" fmla="*/ 0 h 6858000"/>
              <a:gd name="connsiteX3" fmla="*/ 2816614 w 2816614"/>
              <a:gd name="connsiteY3" fmla="*/ 523776 h 6858000"/>
              <a:gd name="connsiteX4" fmla="*/ 2816614 w 2816614"/>
              <a:gd name="connsiteY4" fmla="*/ 6334224 h 6858000"/>
              <a:gd name="connsiteX5" fmla="*/ 2292838 w 2816614"/>
              <a:gd name="connsiteY5" fmla="*/ 6858000 h 6858000"/>
              <a:gd name="connsiteX6" fmla="*/ 197797 w 2816614"/>
              <a:gd name="connsiteY6" fmla="*/ 6858000 h 6858000"/>
              <a:gd name="connsiteX7" fmla="*/ 31829 w 2816614"/>
              <a:gd name="connsiteY7" fmla="*/ 6334224 h 6858000"/>
              <a:gd name="connsiteX8" fmla="*/ 12644 w 2816614"/>
              <a:gd name="connsiteY8" fmla="*/ 523776 h 6858000"/>
              <a:gd name="connsiteX0" fmla="*/ 6929 w 2810899"/>
              <a:gd name="connsiteY0" fmla="*/ 523776 h 6858000"/>
              <a:gd name="connsiteX1" fmla="*/ 192082 w 2810899"/>
              <a:gd name="connsiteY1" fmla="*/ 0 h 6858000"/>
              <a:gd name="connsiteX2" fmla="*/ 2287123 w 2810899"/>
              <a:gd name="connsiteY2" fmla="*/ 0 h 6858000"/>
              <a:gd name="connsiteX3" fmla="*/ 2810899 w 2810899"/>
              <a:gd name="connsiteY3" fmla="*/ 523776 h 6858000"/>
              <a:gd name="connsiteX4" fmla="*/ 2810899 w 2810899"/>
              <a:gd name="connsiteY4" fmla="*/ 6334224 h 6858000"/>
              <a:gd name="connsiteX5" fmla="*/ 2287123 w 2810899"/>
              <a:gd name="connsiteY5" fmla="*/ 6858000 h 6858000"/>
              <a:gd name="connsiteX6" fmla="*/ 192082 w 2810899"/>
              <a:gd name="connsiteY6" fmla="*/ 6858000 h 6858000"/>
              <a:gd name="connsiteX7" fmla="*/ 26114 w 2810899"/>
              <a:gd name="connsiteY7" fmla="*/ 6334224 h 6858000"/>
              <a:gd name="connsiteX8" fmla="*/ 6929 w 2810899"/>
              <a:gd name="connsiteY8" fmla="*/ 523776 h 6858000"/>
              <a:gd name="connsiteX0" fmla="*/ 15510 w 2819480"/>
              <a:gd name="connsiteY0" fmla="*/ 523776 h 6858000"/>
              <a:gd name="connsiteX1" fmla="*/ 200663 w 2819480"/>
              <a:gd name="connsiteY1" fmla="*/ 0 h 6858000"/>
              <a:gd name="connsiteX2" fmla="*/ 2295704 w 2819480"/>
              <a:gd name="connsiteY2" fmla="*/ 0 h 6858000"/>
              <a:gd name="connsiteX3" fmla="*/ 2819480 w 2819480"/>
              <a:gd name="connsiteY3" fmla="*/ 523776 h 6858000"/>
              <a:gd name="connsiteX4" fmla="*/ 2819480 w 2819480"/>
              <a:gd name="connsiteY4" fmla="*/ 6334224 h 6858000"/>
              <a:gd name="connsiteX5" fmla="*/ 2295704 w 2819480"/>
              <a:gd name="connsiteY5" fmla="*/ 6858000 h 6858000"/>
              <a:gd name="connsiteX6" fmla="*/ 200663 w 2819480"/>
              <a:gd name="connsiteY6" fmla="*/ 6858000 h 6858000"/>
              <a:gd name="connsiteX7" fmla="*/ 19960 w 2819480"/>
              <a:gd name="connsiteY7" fmla="*/ 6347476 h 6858000"/>
              <a:gd name="connsiteX8" fmla="*/ 15510 w 2819480"/>
              <a:gd name="connsiteY8" fmla="*/ 523776 h 6858000"/>
              <a:gd name="connsiteX0" fmla="*/ 9370 w 2813340"/>
              <a:gd name="connsiteY0" fmla="*/ 523776 h 6858000"/>
              <a:gd name="connsiteX1" fmla="*/ 194523 w 2813340"/>
              <a:gd name="connsiteY1" fmla="*/ 0 h 6858000"/>
              <a:gd name="connsiteX2" fmla="*/ 2289564 w 2813340"/>
              <a:gd name="connsiteY2" fmla="*/ 0 h 6858000"/>
              <a:gd name="connsiteX3" fmla="*/ 2813340 w 2813340"/>
              <a:gd name="connsiteY3" fmla="*/ 523776 h 6858000"/>
              <a:gd name="connsiteX4" fmla="*/ 2813340 w 2813340"/>
              <a:gd name="connsiteY4" fmla="*/ 6334224 h 6858000"/>
              <a:gd name="connsiteX5" fmla="*/ 2289564 w 2813340"/>
              <a:gd name="connsiteY5" fmla="*/ 6858000 h 6858000"/>
              <a:gd name="connsiteX6" fmla="*/ 194523 w 2813340"/>
              <a:gd name="connsiteY6" fmla="*/ 6858000 h 6858000"/>
              <a:gd name="connsiteX7" fmla="*/ 13820 w 2813340"/>
              <a:gd name="connsiteY7" fmla="*/ 6347476 h 6858000"/>
              <a:gd name="connsiteX8" fmla="*/ 9370 w 2813340"/>
              <a:gd name="connsiteY8" fmla="*/ 523776 h 6858000"/>
              <a:gd name="connsiteX0" fmla="*/ 6508 w 2810478"/>
              <a:gd name="connsiteY0" fmla="*/ 523776 h 6858065"/>
              <a:gd name="connsiteX1" fmla="*/ 191661 w 2810478"/>
              <a:gd name="connsiteY1" fmla="*/ 0 h 6858065"/>
              <a:gd name="connsiteX2" fmla="*/ 2286702 w 2810478"/>
              <a:gd name="connsiteY2" fmla="*/ 0 h 6858065"/>
              <a:gd name="connsiteX3" fmla="*/ 2810478 w 2810478"/>
              <a:gd name="connsiteY3" fmla="*/ 523776 h 6858065"/>
              <a:gd name="connsiteX4" fmla="*/ 2810478 w 2810478"/>
              <a:gd name="connsiteY4" fmla="*/ 6334224 h 6858065"/>
              <a:gd name="connsiteX5" fmla="*/ 2286702 w 2810478"/>
              <a:gd name="connsiteY5" fmla="*/ 6858000 h 6858065"/>
              <a:gd name="connsiteX6" fmla="*/ 191661 w 2810478"/>
              <a:gd name="connsiteY6" fmla="*/ 6858000 h 6858065"/>
              <a:gd name="connsiteX7" fmla="*/ 10958 w 2810478"/>
              <a:gd name="connsiteY7" fmla="*/ 6347476 h 6858065"/>
              <a:gd name="connsiteX8" fmla="*/ 6508 w 2810478"/>
              <a:gd name="connsiteY8" fmla="*/ 523776 h 6858065"/>
              <a:gd name="connsiteX0" fmla="*/ 6508 w 2810478"/>
              <a:gd name="connsiteY0" fmla="*/ 523776 h 6858065"/>
              <a:gd name="connsiteX1" fmla="*/ 191661 w 2810478"/>
              <a:gd name="connsiteY1" fmla="*/ 0 h 6858065"/>
              <a:gd name="connsiteX2" fmla="*/ 2286702 w 2810478"/>
              <a:gd name="connsiteY2" fmla="*/ 0 h 6858065"/>
              <a:gd name="connsiteX3" fmla="*/ 2810478 w 2810478"/>
              <a:gd name="connsiteY3" fmla="*/ 523776 h 6858065"/>
              <a:gd name="connsiteX4" fmla="*/ 2810478 w 2810478"/>
              <a:gd name="connsiteY4" fmla="*/ 6334224 h 6858065"/>
              <a:gd name="connsiteX5" fmla="*/ 2286702 w 2810478"/>
              <a:gd name="connsiteY5" fmla="*/ 6858000 h 6858065"/>
              <a:gd name="connsiteX6" fmla="*/ 191661 w 2810478"/>
              <a:gd name="connsiteY6" fmla="*/ 6858000 h 6858065"/>
              <a:gd name="connsiteX7" fmla="*/ 10958 w 2810478"/>
              <a:gd name="connsiteY7" fmla="*/ 6347476 h 6858065"/>
              <a:gd name="connsiteX8" fmla="*/ 6508 w 2810478"/>
              <a:gd name="connsiteY8" fmla="*/ 523776 h 6858065"/>
              <a:gd name="connsiteX0" fmla="*/ 6508 w 2810478"/>
              <a:gd name="connsiteY0" fmla="*/ 523776 h 6858065"/>
              <a:gd name="connsiteX1" fmla="*/ 191661 w 2810478"/>
              <a:gd name="connsiteY1" fmla="*/ 0 h 6858065"/>
              <a:gd name="connsiteX2" fmla="*/ 2286702 w 2810478"/>
              <a:gd name="connsiteY2" fmla="*/ 0 h 6858065"/>
              <a:gd name="connsiteX3" fmla="*/ 2810478 w 2810478"/>
              <a:gd name="connsiteY3" fmla="*/ 523776 h 6858065"/>
              <a:gd name="connsiteX4" fmla="*/ 2810478 w 2810478"/>
              <a:gd name="connsiteY4" fmla="*/ 6334224 h 6858065"/>
              <a:gd name="connsiteX5" fmla="*/ 2286702 w 2810478"/>
              <a:gd name="connsiteY5" fmla="*/ 6858000 h 6858065"/>
              <a:gd name="connsiteX6" fmla="*/ 191661 w 2810478"/>
              <a:gd name="connsiteY6" fmla="*/ 6858000 h 6858065"/>
              <a:gd name="connsiteX7" fmla="*/ 10958 w 2810478"/>
              <a:gd name="connsiteY7" fmla="*/ 6347476 h 6858065"/>
              <a:gd name="connsiteX8" fmla="*/ 6508 w 2810478"/>
              <a:gd name="connsiteY8" fmla="*/ 523776 h 6858065"/>
              <a:gd name="connsiteX0" fmla="*/ 12645 w 2816615"/>
              <a:gd name="connsiteY0" fmla="*/ 523776 h 6858065"/>
              <a:gd name="connsiteX1" fmla="*/ 197798 w 2816615"/>
              <a:gd name="connsiteY1" fmla="*/ 0 h 6858065"/>
              <a:gd name="connsiteX2" fmla="*/ 2292839 w 2816615"/>
              <a:gd name="connsiteY2" fmla="*/ 0 h 6858065"/>
              <a:gd name="connsiteX3" fmla="*/ 2816615 w 2816615"/>
              <a:gd name="connsiteY3" fmla="*/ 523776 h 6858065"/>
              <a:gd name="connsiteX4" fmla="*/ 2816615 w 2816615"/>
              <a:gd name="connsiteY4" fmla="*/ 6334224 h 6858065"/>
              <a:gd name="connsiteX5" fmla="*/ 2292839 w 2816615"/>
              <a:gd name="connsiteY5" fmla="*/ 6858000 h 6858065"/>
              <a:gd name="connsiteX6" fmla="*/ 197798 w 2816615"/>
              <a:gd name="connsiteY6" fmla="*/ 6858000 h 6858065"/>
              <a:gd name="connsiteX7" fmla="*/ 17095 w 2816615"/>
              <a:gd name="connsiteY7" fmla="*/ 6347476 h 6858065"/>
              <a:gd name="connsiteX8" fmla="*/ 12645 w 2816615"/>
              <a:gd name="connsiteY8" fmla="*/ 523776 h 6858065"/>
              <a:gd name="connsiteX0" fmla="*/ 3330 w 2807300"/>
              <a:gd name="connsiteY0" fmla="*/ 523776 h 6858065"/>
              <a:gd name="connsiteX1" fmla="*/ 264901 w 2807300"/>
              <a:gd name="connsiteY1" fmla="*/ 0 h 6858065"/>
              <a:gd name="connsiteX2" fmla="*/ 2283524 w 2807300"/>
              <a:gd name="connsiteY2" fmla="*/ 0 h 6858065"/>
              <a:gd name="connsiteX3" fmla="*/ 2807300 w 2807300"/>
              <a:gd name="connsiteY3" fmla="*/ 523776 h 6858065"/>
              <a:gd name="connsiteX4" fmla="*/ 2807300 w 2807300"/>
              <a:gd name="connsiteY4" fmla="*/ 6334224 h 6858065"/>
              <a:gd name="connsiteX5" fmla="*/ 2283524 w 2807300"/>
              <a:gd name="connsiteY5" fmla="*/ 6858000 h 6858065"/>
              <a:gd name="connsiteX6" fmla="*/ 188483 w 2807300"/>
              <a:gd name="connsiteY6" fmla="*/ 6858000 h 6858065"/>
              <a:gd name="connsiteX7" fmla="*/ 7780 w 2807300"/>
              <a:gd name="connsiteY7" fmla="*/ 6347476 h 6858065"/>
              <a:gd name="connsiteX8" fmla="*/ 3330 w 2807300"/>
              <a:gd name="connsiteY8" fmla="*/ 523776 h 6858065"/>
              <a:gd name="connsiteX0" fmla="*/ 3330 w 2807300"/>
              <a:gd name="connsiteY0" fmla="*/ 537028 h 6871317"/>
              <a:gd name="connsiteX1" fmla="*/ 252165 w 2807300"/>
              <a:gd name="connsiteY1" fmla="*/ 0 h 6871317"/>
              <a:gd name="connsiteX2" fmla="*/ 2283524 w 2807300"/>
              <a:gd name="connsiteY2" fmla="*/ 13252 h 6871317"/>
              <a:gd name="connsiteX3" fmla="*/ 2807300 w 2807300"/>
              <a:gd name="connsiteY3" fmla="*/ 537028 h 6871317"/>
              <a:gd name="connsiteX4" fmla="*/ 2807300 w 2807300"/>
              <a:gd name="connsiteY4" fmla="*/ 6347476 h 6871317"/>
              <a:gd name="connsiteX5" fmla="*/ 2283524 w 2807300"/>
              <a:gd name="connsiteY5" fmla="*/ 6871252 h 6871317"/>
              <a:gd name="connsiteX6" fmla="*/ 188483 w 2807300"/>
              <a:gd name="connsiteY6" fmla="*/ 6871252 h 6871317"/>
              <a:gd name="connsiteX7" fmla="*/ 7780 w 2807300"/>
              <a:gd name="connsiteY7" fmla="*/ 6360728 h 6871317"/>
              <a:gd name="connsiteX8" fmla="*/ 3330 w 2807300"/>
              <a:gd name="connsiteY8" fmla="*/ 537028 h 6871317"/>
              <a:gd name="connsiteX0" fmla="*/ 0 w 2803970"/>
              <a:gd name="connsiteY0" fmla="*/ 537028 h 6871317"/>
              <a:gd name="connsiteX1" fmla="*/ 248835 w 2803970"/>
              <a:gd name="connsiteY1" fmla="*/ 0 h 6871317"/>
              <a:gd name="connsiteX2" fmla="*/ 2280194 w 2803970"/>
              <a:gd name="connsiteY2" fmla="*/ 13252 h 6871317"/>
              <a:gd name="connsiteX3" fmla="*/ 2803970 w 2803970"/>
              <a:gd name="connsiteY3" fmla="*/ 537028 h 6871317"/>
              <a:gd name="connsiteX4" fmla="*/ 2803970 w 2803970"/>
              <a:gd name="connsiteY4" fmla="*/ 6347476 h 6871317"/>
              <a:gd name="connsiteX5" fmla="*/ 2280194 w 2803970"/>
              <a:gd name="connsiteY5" fmla="*/ 6871252 h 6871317"/>
              <a:gd name="connsiteX6" fmla="*/ 236826 w 2803970"/>
              <a:gd name="connsiteY6" fmla="*/ 6871252 h 6871317"/>
              <a:gd name="connsiteX7" fmla="*/ 4450 w 2803970"/>
              <a:gd name="connsiteY7" fmla="*/ 6360728 h 6871317"/>
              <a:gd name="connsiteX8" fmla="*/ 0 w 2803970"/>
              <a:gd name="connsiteY8" fmla="*/ 537028 h 6871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03970" h="6871317">
                <a:moveTo>
                  <a:pt x="0" y="537028"/>
                </a:moveTo>
                <a:cubicBezTo>
                  <a:pt x="13253" y="48973"/>
                  <a:pt x="-40438" y="0"/>
                  <a:pt x="248835" y="0"/>
                </a:cubicBezTo>
                <a:lnTo>
                  <a:pt x="2280194" y="13252"/>
                </a:lnTo>
                <a:cubicBezTo>
                  <a:pt x="2569467" y="13252"/>
                  <a:pt x="2803970" y="247755"/>
                  <a:pt x="2803970" y="537028"/>
                </a:cubicBezTo>
                <a:lnTo>
                  <a:pt x="2803970" y="6347476"/>
                </a:lnTo>
                <a:cubicBezTo>
                  <a:pt x="2803970" y="6636749"/>
                  <a:pt x="2569467" y="6871252"/>
                  <a:pt x="2280194" y="6871252"/>
                </a:cubicBezTo>
                <a:lnTo>
                  <a:pt x="236826" y="6871252"/>
                </a:lnTo>
                <a:cubicBezTo>
                  <a:pt x="-52447" y="6871252"/>
                  <a:pt x="33921" y="6888540"/>
                  <a:pt x="4450" y="6360728"/>
                </a:cubicBezTo>
                <a:cubicBezTo>
                  <a:pt x="4450" y="4423912"/>
                  <a:pt x="0" y="2473844"/>
                  <a:pt x="0" y="537028"/>
                </a:cubicBezTo>
                <a:close/>
              </a:path>
            </a:pathLst>
          </a:custGeom>
          <a:solidFill>
            <a:srgbClr val="FF671B"/>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B6B31"/>
              </a:solidFill>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82B7E-A6FE-4F5A-8AD8-F619E58E2DC6}" type="slidenum">
              <a:rPr lang="en-US" smtClean="0"/>
              <a:t>‹#›</a:t>
            </a:fld>
            <a:endParaRPr lang="en-US"/>
          </a:p>
        </p:txBody>
      </p:sp>
    </p:spTree>
    <p:extLst>
      <p:ext uri="{BB962C8B-B14F-4D97-AF65-F5344CB8AC3E}">
        <p14:creationId xmlns:p14="http://schemas.microsoft.com/office/powerpoint/2010/main" val="2194937747"/>
      </p:ext>
    </p:extLst>
  </p:cSld>
  <p:clrMap bg1="lt1" tx1="dk1" bg2="lt2" tx2="dk2" accent1="accent1" accent2="accent2" accent3="accent3" accent4="accent4" accent5="accent5" accent6="accent6" hlink="hlink" folHlink="folHlink"/>
  <p:sldLayoutIdLst>
    <p:sldLayoutId id="2147483689" r:id="rId1"/>
    <p:sldLayoutId id="2147483669" r:id="rId2"/>
    <p:sldLayoutId id="2147483690" r:id="rId3"/>
    <p:sldLayoutId id="2147483710" r:id="rId4"/>
    <p:sldLayoutId id="2147483711" r:id="rId5"/>
    <p:sldLayoutId id="2147483712" r:id="rId6"/>
  </p:sldLayoutIdLst>
  <p:timing>
    <p:tnLst>
      <p:par>
        <p:cTn id="1" dur="indefinite" restart="never" nodeType="tmRoot"/>
      </p:par>
    </p:tnLst>
  </p:timing>
  <p:txStyles>
    <p:title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245704"/>
          </a:xfrm>
          <a:prstGeom prst="rect">
            <a:avLst/>
          </a:prstGeom>
          <a:solidFill>
            <a:srgbClr val="FF671B"/>
          </a:solidFill>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878A3E-C289-4129-9D69-3A0AE2FA4A99}" type="slidenum">
              <a:rPr lang="en-US" smtClean="0"/>
              <a:t>‹#›</a:t>
            </a:fld>
            <a:endParaRPr lang="en-US"/>
          </a:p>
        </p:txBody>
      </p:sp>
    </p:spTree>
    <p:extLst>
      <p:ext uri="{BB962C8B-B14F-4D97-AF65-F5344CB8AC3E}">
        <p14:creationId xmlns:p14="http://schemas.microsoft.com/office/powerpoint/2010/main" val="2237906850"/>
      </p:ext>
    </p:extLst>
  </p:cSld>
  <p:clrMap bg1="lt1" tx1="dk1" bg2="lt2" tx2="dk2" accent1="accent1" accent2="accent2" accent3="accent3" accent4="accent4" accent5="accent5" accent6="accent6" hlink="hlink" folHlink="folHlink"/>
  <p:sldLayoutIdLst>
    <p:sldLayoutId id="2147483672" r:id="rId1"/>
    <p:sldLayoutId id="2147483674" r:id="rId2"/>
    <p:sldLayoutId id="2147483676" r:id="rId3"/>
    <p:sldLayoutId id="2147483677" r:id="rId4"/>
    <p:sldLayoutId id="2147483688" r:id="rId5"/>
    <p:sldLayoutId id="2147483679" r:id="rId6"/>
    <p:sldLayoutId id="2147483714" r:id="rId7"/>
    <p:sldLayoutId id="2147483715" r:id="rId8"/>
  </p:sldLayoutIdLst>
  <p:timing>
    <p:tnLst>
      <p:par>
        <p:cTn id="1" dur="indefinite" restart="never" nodeType="tmRoot"/>
      </p:par>
    </p:tnLst>
  </p:timing>
  <p:txStyles>
    <p:title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074" name="Picture 7" descr="Y-TAC Logo"/>
          <p:cNvPicPr>
            <a:picLocks noChangeAspect="1" noChangeArrowheads="1"/>
          </p:cNvPicPr>
          <p:nvPr userDrawn="1"/>
        </p:nvPicPr>
        <p:blipFill>
          <a:blip r:link="rId6">
            <a:extLst>
              <a:ext uri="{28A0092B-C50C-407E-A947-70E740481C1C}">
                <a14:useLocalDpi xmlns:a14="http://schemas.microsoft.com/office/drawing/2010/main" val="0"/>
              </a:ext>
            </a:extLst>
          </a:blip>
          <a:srcRect/>
          <a:stretch>
            <a:fillRect/>
          </a:stretch>
        </p:blipFill>
        <p:spPr bwMode="auto">
          <a:xfrm>
            <a:off x="1982777" y="4863444"/>
            <a:ext cx="1401556" cy="1683938"/>
          </a:xfrm>
          <a:prstGeom prst="rect">
            <a:avLst/>
          </a:prstGeom>
          <a:noFill/>
          <a:extLst>
            <a:ext uri="{909E8E84-426E-40dd-AFC4-6F175D3DCCD1}">
              <a14:hiddenFill xmlns:a14="http://schemas.microsoft.com/office/drawing/2010/main" xmlns="">
                <a:solidFill>
                  <a:srgbClr val="FFFFFF"/>
                </a:solidFill>
              </a14:hiddenFill>
            </a:ext>
          </a:extLst>
        </p:spPr>
      </p:pic>
      <p:pic>
        <p:nvPicPr>
          <p:cNvPr id="3076" name="Picture 1" descr="IEL Logo "/>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4903005" y="5214475"/>
            <a:ext cx="2665814" cy="133290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170597554"/>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18A0F5-A309-4D45-905D-2995148954B1}" type="datetimeFigureOut">
              <a:rPr lang="en-US" smtClean="0"/>
              <a:t>10/10/2017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449CCA-E204-C246-A98F-94DB08DC9432}" type="slidenum">
              <a:rPr lang="en-US" smtClean="0"/>
              <a:t>‹#›</a:t>
            </a:fld>
            <a:endParaRPr lang="en-US"/>
          </a:p>
        </p:txBody>
      </p:sp>
      <p:sp>
        <p:nvSpPr>
          <p:cNvPr id="7" name="Title 1"/>
          <p:cNvSpPr txBox="1">
            <a:spLocks/>
          </p:cNvSpPr>
          <p:nvPr userDrawn="1"/>
        </p:nvSpPr>
        <p:spPr>
          <a:xfrm>
            <a:off x="0" y="0"/>
            <a:ext cx="9144000" cy="6879021"/>
          </a:xfrm>
          <a:prstGeom prst="rect">
            <a:avLst/>
          </a:prstGeom>
          <a:solidFill>
            <a:srgbClr val="FF671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ormAutofit/>
          </a:bodyPr>
          <a:lstStyle>
            <a:lvl1pPr algn="ctr" defTabSz="914400" rtl="0" eaLnBrk="1" latinLnBrk="0" hangingPunct="1">
              <a:lnSpc>
                <a:spcPct val="90000"/>
              </a:lnSpc>
              <a:spcBef>
                <a:spcPct val="0"/>
              </a:spcBef>
              <a:buNone/>
              <a:defRPr sz="3200" b="1" kern="1200" baseline="0">
                <a:solidFill>
                  <a:schemeClr val="tx1"/>
                </a:solidFill>
                <a:latin typeface="+mj-lt"/>
                <a:ea typeface="+mj-ea"/>
                <a:cs typeface="+mj-cs"/>
              </a:defRPr>
            </a:lvl1pPr>
          </a:lstStyle>
          <a:p>
            <a:pPr>
              <a:lnSpc>
                <a:spcPct val="200000"/>
              </a:lnSpc>
            </a:pPr>
            <a:r>
              <a:rPr lang="en-US" sz="2800" b="1" dirty="0" smtClean="0">
                <a:solidFill>
                  <a:srgbClr val="4F008C"/>
                </a:solidFill>
              </a:rPr>
              <a:t>Youth Technical Assistance Center (Y-TAC)</a:t>
            </a:r>
            <a:endParaRPr lang="en-US" sz="2800" b="1" dirty="0">
              <a:solidFill>
                <a:srgbClr val="4F008C"/>
              </a:solidFill>
            </a:endParaRPr>
          </a:p>
        </p:txBody>
      </p:sp>
      <p:pic>
        <p:nvPicPr>
          <p:cNvPr id="8" name="Picture 7" descr="Y-TAC Logo&#10;Vocational Rehabilitation Youth Technical Assistance Center"/>
          <p:cNvPicPr>
            <a:picLocks noChangeAspect="1" noChangeArrowheads="1"/>
          </p:cNvPicPr>
          <p:nvPr userDrawn="1"/>
        </p:nvPicPr>
        <p:blipFill>
          <a:blip r:link="rId16">
            <a:extLst>
              <a:ext uri="{28A0092B-C50C-407E-A947-70E740481C1C}">
                <a14:useLocalDpi xmlns:a14="http://schemas.microsoft.com/office/drawing/2010/main" val="0"/>
              </a:ext>
            </a:extLst>
          </a:blip>
          <a:srcRect/>
          <a:stretch>
            <a:fillRect/>
          </a:stretch>
        </p:blipFill>
        <p:spPr bwMode="auto">
          <a:xfrm>
            <a:off x="515992" y="1544265"/>
            <a:ext cx="3577098" cy="429780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748882385"/>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695" r:id="rId13"/>
    <p:sldLayoutId id="2147483713" r:id="rId1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8.xml"/><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3" Type="http://schemas.openxmlformats.org/officeDocument/2006/relationships/hyperlink" Target="http://www.dol.gov/apprenticeship" TargetMode="External"/><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hyperlink" Target="https://studentaid.ed.gov/sa/redirects/college-gov" TargetMode="External"/><Relationship Id="rId5" Type="http://schemas.openxmlformats.org/officeDocument/2006/relationships/hyperlink" Target="http://www.facebook.com/college.gov" TargetMode="External"/><Relationship Id="rId4" Type="http://schemas.openxmlformats.org/officeDocument/2006/relationships/hyperlink" Target="http://www.youtube.com/collegedotgov"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studentaid.ed.gov/sa/redirects/college-gov" TargetMode="External"/><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hyperlink" Target="http://www.fafsa.gov/"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www.ada.gov/" TargetMode="External"/><Relationship Id="rId2" Type="http://schemas.openxmlformats.org/officeDocument/2006/relationships/notesSlide" Target="../notesSlides/notesSlide10.xml"/><Relationship Id="rId1" Type="http://schemas.openxmlformats.org/officeDocument/2006/relationships/slideLayout" Target="../slideLayouts/slideLayout8.xml"/><Relationship Id="rId4" Type="http://schemas.openxmlformats.org/officeDocument/2006/relationships/hyperlink" Target="http://www.pacer.org/publications/adaqa/504.asp" TargetMode="External"/></Relationships>
</file>

<file path=ppt/slides/_rels/slide34.xml.rels><?xml version="1.0" encoding="UTF-8" standalone="yes"?>
<Relationships xmlns="http://schemas.openxmlformats.org/package/2006/relationships"><Relationship Id="rId8" Type="http://schemas.openxmlformats.org/officeDocument/2006/relationships/image" Target="cid:image001.jpg@01D2684E.DC568080" TargetMode="External"/><Relationship Id="rId3" Type="http://schemas.openxmlformats.org/officeDocument/2006/relationships/hyperlink" Target="http://www.ncwd-youth.info/family-guideposts-information-brief" TargetMode="External"/><Relationship Id="rId7" Type="http://schemas.openxmlformats.org/officeDocument/2006/relationships/image" Target="../media/image7.jpeg"/><Relationship Id="rId2" Type="http://schemas.openxmlformats.org/officeDocument/2006/relationships/hyperlink" Target="http://www.ncwd-youth.info/" TargetMode="External"/><Relationship Id="rId1" Type="http://schemas.openxmlformats.org/officeDocument/2006/relationships/slideLayout" Target="../slideLayouts/slideLayout8.xml"/><Relationship Id="rId6" Type="http://schemas.openxmlformats.org/officeDocument/2006/relationships/image" Target="../media/image8.png"/><Relationship Id="rId5" Type="http://schemas.openxmlformats.org/officeDocument/2006/relationships/hyperlink" Target="http://www.ncwd-youth.info/411-on-disability-disclosure" TargetMode="External"/><Relationship Id="rId4" Type="http://schemas.openxmlformats.org/officeDocument/2006/relationships/hyperlink" Target="http://www.ncwd-youth.info/hitting-the-open-road" TargetMode="External"/></Relationships>
</file>

<file path=ppt/slides/_rels/slide35.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hyperlink" Target="http://www.ncwd-youth.info/sites/default/files/Making-My-Way-through-College%20FINAL.pdf" TargetMode="External"/><Relationship Id="rId7" Type="http://schemas.openxmlformats.org/officeDocument/2006/relationships/image" Target="../media/image8.png"/><Relationship Id="rId2" Type="http://schemas.openxmlformats.org/officeDocument/2006/relationships/hyperlink" Target="http://www.ncwd-youth.info/sites/default/files/InfoBrief41-Supporting-Familes-of-Students-with-Disabilities-in-Postsecondary.pdf" TargetMode="External"/><Relationship Id="rId1" Type="http://schemas.openxmlformats.org/officeDocument/2006/relationships/slideLayout" Target="../slideLayouts/slideLayout8.xml"/><Relationship Id="rId6" Type="http://schemas.openxmlformats.org/officeDocument/2006/relationships/hyperlink" Target="http://www.ncwd-youth.info/" TargetMode="External"/><Relationship Id="rId5" Type="http://schemas.openxmlformats.org/officeDocument/2006/relationships/hyperlink" Target="http://www.ncwd-youth.info/families-and-college-and-career-readiness" TargetMode="External"/><Relationship Id="rId4" Type="http://schemas.openxmlformats.org/officeDocument/2006/relationships/hyperlink" Target="http://www.ncwd-youth.info/Connecting-Activities" TargetMode="External"/><Relationship Id="rId9" Type="http://schemas.openxmlformats.org/officeDocument/2006/relationships/image" Target="cid:image001.jpg@01D2684E.DC568080"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2" Type="http://schemas.openxmlformats.org/officeDocument/2006/relationships/hyperlink" Target="mailto:sembiantes@iel.org" TargetMode="External"/><Relationship Id="rId1" Type="http://schemas.openxmlformats.org/officeDocument/2006/relationships/slideLayout" Target="../slideLayouts/slideLayout1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2" Type="http://schemas.openxmlformats.org/officeDocument/2006/relationships/hyperlink" Target="http://survey.constantcontact.com/survey/a07eeoxz8erj8gi4ifb/start"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cid:image001.jpg@01D2684E.DC568080" TargetMode="External"/><Relationship Id="rId2" Type="http://schemas.openxmlformats.org/officeDocument/2006/relationships/image" Target="../media/image7.jpe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8" Type="http://schemas.openxmlformats.org/officeDocument/2006/relationships/hyperlink" Target="http://www.transitionta.org/" TargetMode="External"/><Relationship Id="rId3" Type="http://schemas.openxmlformats.org/officeDocument/2006/relationships/image" Target="../media/image8.png"/><Relationship Id="rId7" Type="http://schemas.openxmlformats.org/officeDocument/2006/relationships/image" Target="../media/image12.jpeg"/><Relationship Id="rId2" Type="http://schemas.openxmlformats.org/officeDocument/2006/relationships/hyperlink" Target="http://www.ncwd-youth.info/" TargetMode="External"/><Relationship Id="rId1" Type="http://schemas.openxmlformats.org/officeDocument/2006/relationships/slideLayout" Target="../slideLayouts/slideLayout8.xml"/><Relationship Id="rId6" Type="http://schemas.openxmlformats.org/officeDocument/2006/relationships/image" Target="../media/image11.png"/><Relationship Id="rId11" Type="http://schemas.openxmlformats.org/officeDocument/2006/relationships/hyperlink" Target="http://iel.org/vryouth-tac" TargetMode="External"/><Relationship Id="rId5" Type="http://schemas.openxmlformats.org/officeDocument/2006/relationships/image" Target="../media/image10.jpg"/><Relationship Id="rId10" Type="http://schemas.openxmlformats.org/officeDocument/2006/relationships/hyperlink" Target="http://www.promisetacenter.org/" TargetMode="External"/><Relationship Id="rId4" Type="http://schemas.openxmlformats.org/officeDocument/2006/relationships/image" Target="../media/image9.png"/><Relationship Id="rId9" Type="http://schemas.openxmlformats.org/officeDocument/2006/relationships/hyperlink" Target="http://www.wintac.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iel.org/vryouth-tac" TargetMode="External"/><Relationship Id="rId2" Type="http://schemas.openxmlformats.org/officeDocument/2006/relationships/notesSlide" Target="../notesSlides/notesSlide1.xml"/><Relationship Id="rId1" Type="http://schemas.openxmlformats.org/officeDocument/2006/relationships/slideLayout" Target="../slideLayouts/slideLayout15.xml"/><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495300" y="457200"/>
            <a:ext cx="8001000" cy="1470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3200">
                <a:solidFill>
                  <a:schemeClr val="tx1"/>
                </a:solidFill>
                <a:latin typeface="Calibri" charset="0"/>
                <a:ea typeface="MS PGothic" charset="0"/>
                <a:cs typeface="MS PGothic" charset="0"/>
              </a:defRPr>
            </a:lvl1pPr>
            <a:lvl2pPr>
              <a:defRPr sz="2800">
                <a:solidFill>
                  <a:schemeClr val="tx1"/>
                </a:solidFill>
                <a:latin typeface="Calibri" charset="0"/>
                <a:ea typeface="MS PGothic" charset="0"/>
                <a:cs typeface="MS PGothic" charset="0"/>
              </a:defRPr>
            </a:lvl2pPr>
            <a:lvl3pPr>
              <a:defRPr sz="24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Arial"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Arial"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Arial"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Arial" charset="0"/>
              <a:buChar char="»"/>
              <a:defRPr sz="2000">
                <a:solidFill>
                  <a:schemeClr val="tx1"/>
                </a:solidFill>
                <a:latin typeface="Calibri" charset="0"/>
                <a:ea typeface="MS PGothic" charset="0"/>
                <a:cs typeface="MS PGothic" charset="0"/>
              </a:defRPr>
            </a:lvl9pPr>
          </a:lstStyle>
          <a:p>
            <a:pPr algn="ctr" eaLnBrk="1" hangingPunct="1"/>
            <a:r>
              <a:rPr lang="en-US" b="0" dirty="0" smtClean="0">
                <a:solidFill>
                  <a:srgbClr val="800000"/>
                </a:solidFill>
              </a:rPr>
              <a:t>Family Support in Post Secondary Education</a:t>
            </a:r>
            <a:endParaRPr lang="en-US" b="0" dirty="0">
              <a:solidFill>
                <a:srgbClr val="800000"/>
              </a:solidFill>
            </a:endParaRPr>
          </a:p>
        </p:txBody>
      </p:sp>
      <p:sp>
        <p:nvSpPr>
          <p:cNvPr id="3075" name="Line 4"/>
          <p:cNvSpPr>
            <a:spLocks noChangeShapeType="1"/>
          </p:cNvSpPr>
          <p:nvPr/>
        </p:nvSpPr>
        <p:spPr bwMode="auto">
          <a:xfrm>
            <a:off x="1169988" y="1725613"/>
            <a:ext cx="69342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6" name="Rectangle 6"/>
          <p:cNvSpPr>
            <a:spLocks noChangeArrowheads="1"/>
          </p:cNvSpPr>
          <p:nvPr/>
        </p:nvSpPr>
        <p:spPr bwMode="auto">
          <a:xfrm>
            <a:off x="495300" y="533400"/>
            <a:ext cx="8153400" cy="586740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pPr defTabSz="914400">
              <a:buFont typeface="Arial" charset="0"/>
              <a:buNone/>
            </a:pPr>
            <a:endParaRPr lang="en-US">
              <a:latin typeface="Calibri" charset="0"/>
            </a:endParaRPr>
          </a:p>
        </p:txBody>
      </p:sp>
      <p:sp>
        <p:nvSpPr>
          <p:cNvPr id="3077" name="Rectangle 7"/>
          <p:cNvSpPr>
            <a:spLocks noChangeArrowheads="1"/>
          </p:cNvSpPr>
          <p:nvPr/>
        </p:nvSpPr>
        <p:spPr bwMode="auto">
          <a:xfrm>
            <a:off x="695325" y="5562600"/>
            <a:ext cx="3440113"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defTabSz="914400">
              <a:spcBef>
                <a:spcPct val="20000"/>
              </a:spcBef>
              <a:buFont typeface="Arial" charset="0"/>
              <a:buNone/>
            </a:pPr>
            <a:endParaRPr lang="en-US" sz="2000" dirty="0">
              <a:solidFill>
                <a:srgbClr val="800000"/>
              </a:solidFill>
              <a:latin typeface="Calibri" charset="0"/>
            </a:endParaRPr>
          </a:p>
        </p:txBody>
      </p:sp>
      <p:sp>
        <p:nvSpPr>
          <p:cNvPr id="3079" name="Rectangle 10"/>
          <p:cNvSpPr>
            <a:spLocks noChangeArrowheads="1"/>
          </p:cNvSpPr>
          <p:nvPr/>
        </p:nvSpPr>
        <p:spPr bwMode="auto">
          <a:xfrm>
            <a:off x="381000" y="457200"/>
            <a:ext cx="8458200" cy="76200"/>
          </a:xfrm>
          <a:prstGeom prst="rect">
            <a:avLst/>
          </a:prstGeom>
          <a:solidFill>
            <a:srgbClr val="8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defTabSz="914400">
              <a:buFont typeface="Arial" charset="0"/>
              <a:buNone/>
            </a:pPr>
            <a:endParaRPr lang="en-US">
              <a:latin typeface="Calibri" charset="0"/>
            </a:endParaRPr>
          </a:p>
        </p:txBody>
      </p:sp>
      <p:sp>
        <p:nvSpPr>
          <p:cNvPr id="3080" name="Rectangle 11"/>
          <p:cNvSpPr>
            <a:spLocks noChangeArrowheads="1"/>
          </p:cNvSpPr>
          <p:nvPr/>
        </p:nvSpPr>
        <p:spPr bwMode="auto">
          <a:xfrm>
            <a:off x="228600" y="381000"/>
            <a:ext cx="8763000" cy="76200"/>
          </a:xfrm>
          <a:prstGeom prst="rect">
            <a:avLst/>
          </a:prstGeom>
          <a:solidFill>
            <a:schemeClr val="tx2"/>
          </a:solidFill>
          <a:ln w="9525">
            <a:solidFill>
              <a:srgbClr val="000000"/>
            </a:solidFill>
            <a:miter lim="800000"/>
            <a:headEnd/>
            <a:tailEnd/>
          </a:ln>
        </p:spPr>
        <p:txBody>
          <a:bodyPr wrap="none" anchor="ctr"/>
          <a:lstStyle/>
          <a:p>
            <a:pPr defTabSz="914400">
              <a:buFont typeface="Arial" charset="0"/>
              <a:buNone/>
            </a:pPr>
            <a:endParaRPr lang="en-US">
              <a:latin typeface="Calibri" charset="0"/>
            </a:endParaRPr>
          </a:p>
        </p:txBody>
      </p:sp>
      <p:sp>
        <p:nvSpPr>
          <p:cNvPr id="3081" name="Line 12"/>
          <p:cNvSpPr>
            <a:spLocks noChangeShapeType="1"/>
          </p:cNvSpPr>
          <p:nvPr/>
        </p:nvSpPr>
        <p:spPr bwMode="auto">
          <a:xfrm>
            <a:off x="495300" y="4111625"/>
            <a:ext cx="81534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82" name="Rectangle 16"/>
          <p:cNvSpPr>
            <a:spLocks noChangeArrowheads="1"/>
          </p:cNvSpPr>
          <p:nvPr/>
        </p:nvSpPr>
        <p:spPr bwMode="auto">
          <a:xfrm>
            <a:off x="800100" y="1973263"/>
            <a:ext cx="7772400" cy="297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173288" indent="-2173288" algn="ctr" defTabSz="914400">
              <a:spcBef>
                <a:spcPct val="20000"/>
              </a:spcBef>
              <a:buFont typeface="Arial" charset="0"/>
              <a:buNone/>
            </a:pPr>
            <a:r>
              <a:rPr lang="en-US" sz="2000" dirty="0"/>
              <a:t>The webinar will begin shortly.</a:t>
            </a:r>
          </a:p>
          <a:p>
            <a:pPr marL="2173288" indent="-2173288" algn="ctr" defTabSz="914400"/>
            <a:r>
              <a:rPr lang="it-IT" sz="2000" dirty="0" smtClean="0">
                <a:solidFill>
                  <a:srgbClr val="800000"/>
                </a:solidFill>
              </a:rPr>
              <a:t>For Audio: 877-713-0446,</a:t>
            </a:r>
          </a:p>
          <a:p>
            <a:pPr marL="2173288" indent="-2173288" algn="ctr" defTabSz="914400"/>
            <a:r>
              <a:rPr lang="it-IT" sz="2000" dirty="0" smtClean="0">
                <a:solidFill>
                  <a:srgbClr val="800000"/>
                </a:solidFill>
              </a:rPr>
              <a:t>Conference Code: 1017258988</a:t>
            </a:r>
            <a:endParaRPr lang="en-US" sz="2000" dirty="0" smtClean="0">
              <a:solidFill>
                <a:srgbClr val="800000"/>
              </a:solidFill>
            </a:endParaRPr>
          </a:p>
          <a:p>
            <a:pPr marL="2173288" indent="-2173288" algn="ctr" defTabSz="914400">
              <a:spcBef>
                <a:spcPct val="20000"/>
              </a:spcBef>
              <a:buFont typeface="Arial" charset="0"/>
              <a:buNone/>
            </a:pPr>
            <a:r>
              <a:rPr lang="en-US" sz="2000" b="0" dirty="0" smtClean="0"/>
              <a:t>Please </a:t>
            </a:r>
            <a:r>
              <a:rPr lang="en-US" sz="2000" b="0" dirty="0"/>
              <a:t>mute your computer speakers &amp; phone line during this webinar.</a:t>
            </a:r>
          </a:p>
          <a:p>
            <a:pPr marL="2173288" indent="-2173288" algn="ctr" defTabSz="914400">
              <a:spcBef>
                <a:spcPct val="20000"/>
              </a:spcBef>
              <a:buFont typeface="Arial" charset="0"/>
              <a:buNone/>
            </a:pPr>
            <a:endParaRPr lang="en-US" sz="2000" b="0" dirty="0">
              <a:latin typeface="Calibri" charset="0"/>
            </a:endParaRPr>
          </a:p>
        </p:txBody>
      </p:sp>
      <p:sp>
        <p:nvSpPr>
          <p:cNvPr id="3083" name="Rectangle 11"/>
          <p:cNvSpPr>
            <a:spLocks noChangeArrowheads="1"/>
          </p:cNvSpPr>
          <p:nvPr/>
        </p:nvSpPr>
        <p:spPr bwMode="auto">
          <a:xfrm>
            <a:off x="3361879" y="4543425"/>
            <a:ext cx="5403910" cy="14711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marL="344488" indent="-227013" defTabSz="914400">
              <a:spcBef>
                <a:spcPct val="20000"/>
              </a:spcBef>
              <a:buFont typeface="Arial" charset="0"/>
              <a:buNone/>
            </a:pPr>
            <a:r>
              <a:rPr lang="en-US" sz="2000" i="1" dirty="0">
                <a:latin typeface="Calibri" charset="0"/>
              </a:rPr>
              <a:t>Please use the Chat Box to tell us:</a:t>
            </a:r>
          </a:p>
          <a:p>
            <a:pPr marL="344488" indent="-227013" defTabSz="914400">
              <a:spcBef>
                <a:spcPct val="20000"/>
              </a:spcBef>
              <a:buClr>
                <a:srgbClr val="800000"/>
              </a:buClr>
              <a:buSzPct val="85000"/>
              <a:buFont typeface="Wingdings" charset="0"/>
              <a:buChar char="§"/>
            </a:pPr>
            <a:r>
              <a:rPr lang="en-US" sz="2000" dirty="0"/>
              <a:t>The name of your Parent </a:t>
            </a:r>
            <a:r>
              <a:rPr lang="en-US" sz="2000" dirty="0" smtClean="0"/>
              <a:t>Center/Organization</a:t>
            </a:r>
            <a:endParaRPr lang="en-US" sz="2000" dirty="0"/>
          </a:p>
          <a:p>
            <a:pPr marL="344488" indent="-227013" defTabSz="914400">
              <a:spcBef>
                <a:spcPct val="20000"/>
              </a:spcBef>
              <a:buClr>
                <a:srgbClr val="800000"/>
              </a:buClr>
              <a:buSzPct val="85000"/>
              <a:buFont typeface="Wingdings" charset="0"/>
              <a:buChar char="§"/>
            </a:pPr>
            <a:r>
              <a:rPr lang="en-US" sz="2000" dirty="0"/>
              <a:t>Your state</a:t>
            </a:r>
            <a:r>
              <a:rPr lang="en-US" dirty="0"/>
              <a:t> </a:t>
            </a:r>
          </a:p>
          <a:p>
            <a:pPr marL="344488" indent="-227013" defTabSz="914400">
              <a:spcBef>
                <a:spcPct val="20000"/>
              </a:spcBef>
              <a:buClr>
                <a:srgbClr val="800000"/>
              </a:buClr>
              <a:buSzPct val="85000"/>
              <a:buFont typeface="Wingdings" charset="0"/>
              <a:buChar char="§"/>
            </a:pPr>
            <a:r>
              <a:rPr lang="en-US" dirty="0"/>
              <a:t>Your email address</a:t>
            </a:r>
          </a:p>
        </p:txBody>
      </p:sp>
      <p:pic>
        <p:nvPicPr>
          <p:cNvPr id="4" name="Picture 3"/>
          <p:cNvPicPr>
            <a:picLocks noChangeAspect="1"/>
          </p:cNvPicPr>
          <p:nvPr/>
        </p:nvPicPr>
        <p:blipFill>
          <a:blip r:embed="rId2"/>
          <a:stretch>
            <a:fillRect/>
          </a:stretch>
        </p:blipFill>
        <p:spPr>
          <a:xfrm>
            <a:off x="547861" y="4017339"/>
            <a:ext cx="2846929" cy="2222500"/>
          </a:xfrm>
          <a:prstGeom prst="rect">
            <a:avLst/>
          </a:prstGeom>
        </p:spPr>
      </p:pic>
    </p:spTree>
    <p:extLst>
      <p:ext uri="{BB962C8B-B14F-4D97-AF65-F5344CB8AC3E}">
        <p14:creationId xmlns:p14="http://schemas.microsoft.com/office/powerpoint/2010/main" val="20753406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b="1" dirty="0"/>
              <a:t>Disability</a:t>
            </a:r>
          </a:p>
          <a:p>
            <a:r>
              <a:rPr lang="en-US" sz="2400" b="1" dirty="0"/>
              <a:t>IEP</a:t>
            </a:r>
          </a:p>
          <a:p>
            <a:r>
              <a:rPr lang="en-US" sz="2400" b="1" dirty="0"/>
              <a:t>504 Accommodation Plan</a:t>
            </a:r>
          </a:p>
          <a:p>
            <a:r>
              <a:rPr lang="en-US" sz="2400" b="1" dirty="0"/>
              <a:t>Goals and Objectives</a:t>
            </a:r>
          </a:p>
          <a:p>
            <a:r>
              <a:rPr lang="en-US" sz="2400" b="1" dirty="0"/>
              <a:t>Accommodations</a:t>
            </a:r>
          </a:p>
          <a:p>
            <a:r>
              <a:rPr lang="en-US" sz="2400" b="1" dirty="0"/>
              <a:t>Modifications</a:t>
            </a:r>
          </a:p>
          <a:p>
            <a:r>
              <a:rPr lang="en-US" sz="2400" b="1" dirty="0"/>
              <a:t>Transition Plan</a:t>
            </a:r>
          </a:p>
          <a:p>
            <a:r>
              <a:rPr lang="en-US" sz="2400" b="1" dirty="0"/>
              <a:t>IDEA </a:t>
            </a:r>
          </a:p>
          <a:p>
            <a:r>
              <a:rPr lang="en-US" sz="2400" b="1" dirty="0"/>
              <a:t>ADA</a:t>
            </a:r>
          </a:p>
        </p:txBody>
      </p:sp>
      <p:sp>
        <p:nvSpPr>
          <p:cNvPr id="2" name="Title 1"/>
          <p:cNvSpPr>
            <a:spLocks noGrp="1"/>
          </p:cNvSpPr>
          <p:nvPr>
            <p:ph type="title"/>
          </p:nvPr>
        </p:nvSpPr>
        <p:spPr/>
        <p:txBody>
          <a:bodyPr/>
          <a:lstStyle/>
          <a:p>
            <a:r>
              <a:rPr lang="en-US" dirty="0" smtClean="0">
                <a:solidFill>
                  <a:schemeClr val="bg1"/>
                </a:solidFill>
              </a:rPr>
              <a:t>Terms to Know</a:t>
            </a:r>
            <a:endParaRPr lang="en-US" dirty="0">
              <a:solidFill>
                <a:schemeClr val="bg1"/>
              </a:solidFill>
            </a:endParaRP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7600979" y="5507181"/>
            <a:ext cx="1272858" cy="1159481"/>
          </a:xfrm>
          <a:prstGeom prst="rect">
            <a:avLst/>
          </a:prstGeom>
        </p:spPr>
      </p:pic>
    </p:spTree>
    <p:extLst>
      <p:ext uri="{BB962C8B-B14F-4D97-AF65-F5344CB8AC3E}">
        <p14:creationId xmlns:p14="http://schemas.microsoft.com/office/powerpoint/2010/main" val="32563008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b="1" dirty="0">
              <a:latin typeface="Arial" panose="020B0604020202020204" pitchFamily="34" charset="0"/>
            </a:endParaRPr>
          </a:p>
          <a:p>
            <a:pPr marL="0" indent="0">
              <a:buNone/>
            </a:pPr>
            <a:endParaRPr lang="en-US" dirty="0"/>
          </a:p>
        </p:txBody>
      </p:sp>
      <p:sp>
        <p:nvSpPr>
          <p:cNvPr id="2" name="Title 1"/>
          <p:cNvSpPr>
            <a:spLocks noGrp="1"/>
          </p:cNvSpPr>
          <p:nvPr>
            <p:ph type="title"/>
          </p:nvPr>
        </p:nvSpPr>
        <p:spPr/>
        <p:txBody>
          <a:bodyPr>
            <a:normAutofit/>
          </a:bodyPr>
          <a:lstStyle/>
          <a:p>
            <a:r>
              <a:rPr lang="en-US" sz="2700" dirty="0">
                <a:solidFill>
                  <a:schemeClr val="bg1"/>
                </a:solidFill>
              </a:rPr>
              <a:t>High School vs. College/Vocational Training</a:t>
            </a:r>
            <a:br>
              <a:rPr lang="en-US" sz="2700" dirty="0">
                <a:solidFill>
                  <a:schemeClr val="bg1"/>
                </a:solidFill>
              </a:rPr>
            </a:br>
            <a:r>
              <a:rPr lang="en-US" sz="2700" i="1" dirty="0">
                <a:solidFill>
                  <a:schemeClr val="bg1"/>
                </a:solidFill>
              </a:rPr>
              <a:t>Applicable Laws</a:t>
            </a:r>
          </a:p>
        </p:txBody>
      </p:sp>
      <p:graphicFrame>
        <p:nvGraphicFramePr>
          <p:cNvPr id="4" name="Table 3"/>
          <p:cNvGraphicFramePr>
            <a:graphicFrameLocks noGrp="1"/>
          </p:cNvGraphicFramePr>
          <p:nvPr>
            <p:extLst>
              <p:ext uri="{D42A27DB-BD31-4B8C-83A1-F6EECF244321}">
                <p14:modId xmlns:p14="http://schemas.microsoft.com/office/powerpoint/2010/main" val="4114819648"/>
              </p:ext>
            </p:extLst>
          </p:nvPr>
        </p:nvGraphicFramePr>
        <p:xfrm>
          <a:off x="247825" y="1666431"/>
          <a:ext cx="8460338" cy="4835956"/>
        </p:xfrm>
        <a:graphic>
          <a:graphicData uri="http://schemas.openxmlformats.org/drawingml/2006/table">
            <a:tbl>
              <a:tblPr firstRow="1" bandRow="1">
                <a:tableStyleId>{5C22544A-7EE6-4342-B048-85BDC9FD1C3A}</a:tableStyleId>
              </a:tblPr>
              <a:tblGrid>
                <a:gridCol w="4230169">
                  <a:extLst>
                    <a:ext uri="{9D8B030D-6E8A-4147-A177-3AD203B41FA5}">
                      <a16:colId xmlns:a16="http://schemas.microsoft.com/office/drawing/2014/main" val="20000"/>
                    </a:ext>
                  </a:extLst>
                </a:gridCol>
                <a:gridCol w="4230169">
                  <a:extLst>
                    <a:ext uri="{9D8B030D-6E8A-4147-A177-3AD203B41FA5}">
                      <a16:colId xmlns:a16="http://schemas.microsoft.com/office/drawing/2014/main" val="20001"/>
                    </a:ext>
                  </a:extLst>
                </a:gridCol>
              </a:tblGrid>
              <a:tr h="334380">
                <a:tc>
                  <a:txBody>
                    <a:bodyPr/>
                    <a:lstStyle/>
                    <a:p>
                      <a:r>
                        <a:rPr lang="en-US" sz="1400" dirty="0" smtClean="0"/>
                        <a:t>High School </a:t>
                      </a:r>
                      <a:endParaRPr lang="en-US" sz="1400" dirty="0"/>
                    </a:p>
                  </a:txBody>
                  <a:tcPr marL="68580" marR="68580" marT="34290" marB="34290">
                    <a:solidFill>
                      <a:srgbClr val="AB82C5"/>
                    </a:solidFill>
                  </a:tcPr>
                </a:tc>
                <a:tc>
                  <a:txBody>
                    <a:bodyPr/>
                    <a:lstStyle/>
                    <a:p>
                      <a:r>
                        <a:rPr lang="en-US" sz="1400" dirty="0" smtClean="0"/>
                        <a:t>College/Vocational Training</a:t>
                      </a:r>
                      <a:endParaRPr lang="en-US" sz="1400" dirty="0"/>
                    </a:p>
                  </a:txBody>
                  <a:tcPr marL="68580" marR="68580" marT="34290" marB="34290">
                    <a:solidFill>
                      <a:srgbClr val="AB82C5"/>
                    </a:solidFill>
                  </a:tcPr>
                </a:tc>
                <a:extLst>
                  <a:ext uri="{0D108BD9-81ED-4DB2-BD59-A6C34878D82A}">
                    <a16:rowId xmlns:a16="http://schemas.microsoft.com/office/drawing/2014/main" val="10000"/>
                  </a:ext>
                </a:extLst>
              </a:tr>
              <a:tr h="4501576">
                <a:tc>
                  <a:txBody>
                    <a:bodyPr/>
                    <a:lstStyle/>
                    <a:p>
                      <a:r>
                        <a:rPr lang="en-US" sz="1800" b="1" dirty="0" smtClean="0"/>
                        <a:t>Individuals with Disabilities Education Act (IDEA): </a:t>
                      </a:r>
                      <a:r>
                        <a:rPr lang="en-US" sz="1800" dirty="0" smtClean="0"/>
                        <a:t> Individual Education Plans (IEP), accommodations,</a:t>
                      </a:r>
                      <a:r>
                        <a:rPr lang="en-US" sz="1800" baseline="0" dirty="0" smtClean="0"/>
                        <a:t> transition plan at 16, Least Restrictive Environment.  IDEA is about student </a:t>
                      </a:r>
                      <a:r>
                        <a:rPr lang="en-US" sz="1800" b="1" u="sng" baseline="0" dirty="0" smtClean="0"/>
                        <a:t>SUCCESS</a:t>
                      </a:r>
                      <a:endParaRPr lang="en-US" sz="1800" b="1" u="sng" dirty="0" smtClean="0"/>
                    </a:p>
                    <a:p>
                      <a:endParaRPr lang="en-US" sz="1800" dirty="0" smtClean="0"/>
                    </a:p>
                    <a:p>
                      <a:r>
                        <a:rPr lang="en-US" sz="1800" b="1" dirty="0" smtClean="0"/>
                        <a:t>Section 504 of the Rehab Act 1973:</a:t>
                      </a:r>
                      <a:r>
                        <a:rPr lang="en-US" sz="1800" b="1" baseline="0" dirty="0" smtClean="0"/>
                        <a:t> </a:t>
                      </a:r>
                      <a:r>
                        <a:rPr lang="en-US" sz="1800" baseline="0" dirty="0" smtClean="0"/>
                        <a:t>Provides accommodations for disability related needs</a:t>
                      </a:r>
                      <a:endParaRPr lang="en-US" sz="1800" dirty="0" smtClean="0"/>
                    </a:p>
                  </a:txBody>
                  <a:tcPr marL="68580" marR="68580" marT="34290" marB="34290">
                    <a:solidFill>
                      <a:srgbClr val="C5A9D7"/>
                    </a:solidFill>
                  </a:tcPr>
                </a:tc>
                <a:tc>
                  <a:txBody>
                    <a:bodyPr/>
                    <a:lstStyle/>
                    <a:p>
                      <a:r>
                        <a:rPr lang="en-US" sz="1800" b="1" dirty="0" smtClean="0"/>
                        <a:t>Americans with Disability Act 1990 Title II (ADA):</a:t>
                      </a:r>
                      <a:r>
                        <a:rPr lang="en-US" sz="1800" dirty="0" smtClean="0"/>
                        <a:t>  Laws</a:t>
                      </a:r>
                      <a:r>
                        <a:rPr lang="en-US" sz="1800" baseline="0" dirty="0" smtClean="0"/>
                        <a:t> and rights of adults with disabilities.  ADA has established laws around physical barriers as well as </a:t>
                      </a:r>
                      <a:r>
                        <a:rPr lang="en-US" sz="1800" i="1" baseline="0" dirty="0" smtClean="0"/>
                        <a:t>reasonable</a:t>
                      </a:r>
                      <a:r>
                        <a:rPr lang="en-US" sz="1800" baseline="0" dirty="0" smtClean="0"/>
                        <a:t> accommodations for community engagement.  ADA is about </a:t>
                      </a:r>
                      <a:r>
                        <a:rPr lang="en-US" sz="1800" b="1" u="sng" baseline="0" dirty="0" smtClean="0"/>
                        <a:t>ACCESS</a:t>
                      </a:r>
                    </a:p>
                    <a:p>
                      <a:endParaRPr lang="en-US" sz="1800" b="1" u="sng"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800" b="1" dirty="0" smtClean="0"/>
                        <a:t>Section 504 of the Rehab Act 1973:</a:t>
                      </a:r>
                      <a:r>
                        <a:rPr lang="en-US" sz="1800" b="1" baseline="0" dirty="0" smtClean="0"/>
                        <a:t> </a:t>
                      </a:r>
                      <a:r>
                        <a:rPr lang="en-US" sz="1800" baseline="0" dirty="0" smtClean="0"/>
                        <a:t>Provides </a:t>
                      </a:r>
                      <a:r>
                        <a:rPr lang="en-US" sz="1800" i="1" baseline="0" dirty="0" smtClean="0"/>
                        <a:t>reasonable</a:t>
                      </a:r>
                      <a:r>
                        <a:rPr lang="en-US" sz="1800" baseline="0" dirty="0" smtClean="0"/>
                        <a:t> accommodations for disability related needs</a:t>
                      </a:r>
                      <a:endParaRPr lang="en-US" sz="1800" dirty="0" smtClean="0"/>
                    </a:p>
                    <a:p>
                      <a:endParaRPr lang="en-US" sz="1800" b="1" u="sng" dirty="0"/>
                    </a:p>
                  </a:txBody>
                  <a:tcPr marL="68580" marR="68580" marT="34290" marB="34290">
                    <a:solidFill>
                      <a:srgbClr val="C5A9D7"/>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837099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pPr marL="0" indent="0">
              <a:buNone/>
            </a:pPr>
            <a:endParaRPr lang="en-US" dirty="0"/>
          </a:p>
        </p:txBody>
      </p:sp>
      <p:sp>
        <p:nvSpPr>
          <p:cNvPr id="2" name="Title 1"/>
          <p:cNvSpPr>
            <a:spLocks noGrp="1"/>
          </p:cNvSpPr>
          <p:nvPr>
            <p:ph type="title"/>
          </p:nvPr>
        </p:nvSpPr>
        <p:spPr/>
        <p:txBody>
          <a:bodyPr>
            <a:normAutofit/>
          </a:bodyPr>
          <a:lstStyle/>
          <a:p>
            <a:r>
              <a:rPr lang="en-US" sz="2700" dirty="0">
                <a:solidFill>
                  <a:schemeClr val="bg1"/>
                </a:solidFill>
              </a:rPr>
              <a:t>High School vs. College/Vocational Training</a:t>
            </a:r>
            <a:br>
              <a:rPr lang="en-US" sz="2700" dirty="0">
                <a:solidFill>
                  <a:schemeClr val="bg1"/>
                </a:solidFill>
              </a:rPr>
            </a:br>
            <a:r>
              <a:rPr lang="en-US" sz="2700" i="1" dirty="0">
                <a:solidFill>
                  <a:schemeClr val="bg1"/>
                </a:solidFill>
              </a:rPr>
              <a:t>Required Documentation for Accommodations</a:t>
            </a:r>
          </a:p>
        </p:txBody>
      </p:sp>
      <p:graphicFrame>
        <p:nvGraphicFramePr>
          <p:cNvPr id="4" name="Table 3"/>
          <p:cNvGraphicFramePr>
            <a:graphicFrameLocks noGrp="1"/>
          </p:cNvGraphicFramePr>
          <p:nvPr>
            <p:extLst>
              <p:ext uri="{D42A27DB-BD31-4B8C-83A1-F6EECF244321}">
                <p14:modId xmlns:p14="http://schemas.microsoft.com/office/powerpoint/2010/main" val="2930901694"/>
              </p:ext>
            </p:extLst>
          </p:nvPr>
        </p:nvGraphicFramePr>
        <p:xfrm>
          <a:off x="213645" y="1478422"/>
          <a:ext cx="8485974" cy="4828374"/>
        </p:xfrm>
        <a:graphic>
          <a:graphicData uri="http://schemas.openxmlformats.org/drawingml/2006/table">
            <a:tbl>
              <a:tblPr firstRow="1" bandRow="1">
                <a:tableStyleId>{5C22544A-7EE6-4342-B048-85BDC9FD1C3A}</a:tableStyleId>
              </a:tblPr>
              <a:tblGrid>
                <a:gridCol w="4242987">
                  <a:extLst>
                    <a:ext uri="{9D8B030D-6E8A-4147-A177-3AD203B41FA5}">
                      <a16:colId xmlns:a16="http://schemas.microsoft.com/office/drawing/2014/main" val="20000"/>
                    </a:ext>
                  </a:extLst>
                </a:gridCol>
                <a:gridCol w="4242987">
                  <a:extLst>
                    <a:ext uri="{9D8B030D-6E8A-4147-A177-3AD203B41FA5}">
                      <a16:colId xmlns:a16="http://schemas.microsoft.com/office/drawing/2014/main" val="20001"/>
                    </a:ext>
                  </a:extLst>
                </a:gridCol>
              </a:tblGrid>
              <a:tr h="528443">
                <a:tc>
                  <a:txBody>
                    <a:bodyPr/>
                    <a:lstStyle/>
                    <a:p>
                      <a:r>
                        <a:rPr lang="en-US" sz="1400" dirty="0" smtClean="0"/>
                        <a:t>High School</a:t>
                      </a:r>
                      <a:endParaRPr lang="en-US" sz="1400" dirty="0"/>
                    </a:p>
                  </a:txBody>
                  <a:tcPr marL="68580" marR="68580" marT="34290" marB="34290">
                    <a:solidFill>
                      <a:srgbClr val="AB82C5"/>
                    </a:solidFill>
                  </a:tcPr>
                </a:tc>
                <a:tc>
                  <a:txBody>
                    <a:bodyPr/>
                    <a:lstStyle/>
                    <a:p>
                      <a:r>
                        <a:rPr lang="en-US" sz="1400" dirty="0" smtClean="0"/>
                        <a:t>College/Vocational Training</a:t>
                      </a:r>
                      <a:endParaRPr lang="en-US" sz="1400" dirty="0"/>
                    </a:p>
                  </a:txBody>
                  <a:tcPr marL="68580" marR="68580" marT="34290" marB="34290">
                    <a:solidFill>
                      <a:srgbClr val="AB82C5"/>
                    </a:solidFill>
                  </a:tcPr>
                </a:tc>
                <a:extLst>
                  <a:ext uri="{0D108BD9-81ED-4DB2-BD59-A6C34878D82A}">
                    <a16:rowId xmlns:a16="http://schemas.microsoft.com/office/drawing/2014/main" val="10000"/>
                  </a:ext>
                </a:extLst>
              </a:tr>
              <a:tr h="4299931">
                <a:tc>
                  <a:txBody>
                    <a:bodyPr/>
                    <a:lstStyle/>
                    <a:p>
                      <a:pPr marL="285750" indent="-285750">
                        <a:buFont typeface="Arial" panose="020B0604020202020204" pitchFamily="34" charset="0"/>
                        <a:buChar char="•"/>
                      </a:pPr>
                      <a:r>
                        <a:rPr lang="en-US" sz="1600" dirty="0" smtClean="0"/>
                        <a:t>To receive special education services and supports, students have an Individual Education</a:t>
                      </a:r>
                      <a:r>
                        <a:rPr lang="en-US" sz="1600" baseline="0" dirty="0" smtClean="0"/>
                        <a:t> Plan/Program (IEP) that is updated annually (504 Plans are also updated annually)</a:t>
                      </a:r>
                    </a:p>
                    <a:p>
                      <a:pPr marL="285750" indent="-285750">
                        <a:buFont typeface="Arial" panose="020B0604020202020204" pitchFamily="34" charset="0"/>
                        <a:buChar char="•"/>
                      </a:pPr>
                      <a:r>
                        <a:rPr lang="en-US" sz="1600" baseline="0" dirty="0" smtClean="0"/>
                        <a:t>Special education testing and evaluations are the school’s responsibility</a:t>
                      </a:r>
                    </a:p>
                    <a:p>
                      <a:pPr marL="285750" indent="-285750">
                        <a:buFont typeface="Arial" panose="020B0604020202020204" pitchFamily="34" charset="0"/>
                        <a:buChar char="•"/>
                      </a:pPr>
                      <a:r>
                        <a:rPr lang="en-US" sz="1600" baseline="0" dirty="0" smtClean="0"/>
                        <a:t>Evaluation documentation is for eligibility and program planning while a student is still in school and is updated every three years or as the IEP team decides.</a:t>
                      </a:r>
                      <a:endParaRPr lang="en-US" sz="1600" dirty="0"/>
                    </a:p>
                  </a:txBody>
                  <a:tcPr marL="68580" marR="68580" marT="34290" marB="34290">
                    <a:solidFill>
                      <a:srgbClr val="C5A9D7"/>
                    </a:solidFill>
                  </a:tcPr>
                </a:tc>
                <a:tc>
                  <a:txBody>
                    <a:bodyPr/>
                    <a:lstStyle/>
                    <a:p>
                      <a:pPr marL="285750" indent="-285750">
                        <a:buFont typeface="Arial" panose="020B0604020202020204" pitchFamily="34" charset="0"/>
                        <a:buChar char="•"/>
                      </a:pPr>
                      <a:r>
                        <a:rPr lang="en-US" sz="1600" dirty="0" smtClean="0"/>
                        <a:t>High School IEP or 504 Plan are not sufficient</a:t>
                      </a:r>
                      <a:r>
                        <a:rPr lang="en-US" sz="1600" baseline="0" dirty="0" smtClean="0"/>
                        <a:t> documentation to plan and receive accommodations in college or vocational training</a:t>
                      </a:r>
                    </a:p>
                    <a:p>
                      <a:pPr marL="285750" indent="-285750">
                        <a:buFont typeface="Arial" panose="020B0604020202020204" pitchFamily="34" charset="0"/>
                        <a:buChar char="•"/>
                      </a:pPr>
                      <a:r>
                        <a:rPr lang="en-US" sz="1600" baseline="0" dirty="0" smtClean="0"/>
                        <a:t>Evaluations will be requested and should be within the last 3 years.  If the school evaluation is older than 3 years, student would need to get an evaluation at their own expense</a:t>
                      </a:r>
                    </a:p>
                    <a:p>
                      <a:pPr marL="285750" indent="-285750">
                        <a:buFont typeface="Arial" panose="020B0604020202020204" pitchFamily="34" charset="0"/>
                        <a:buChar char="•"/>
                      </a:pPr>
                      <a:r>
                        <a:rPr lang="en-US" sz="1600" baseline="0" dirty="0" smtClean="0"/>
                        <a:t>Documentation must identify academic and functional limitations and recommended accommodations</a:t>
                      </a:r>
                      <a:endParaRPr lang="en-US" sz="1600" dirty="0"/>
                    </a:p>
                  </a:txBody>
                  <a:tcPr marL="68580" marR="68580" marT="34290" marB="34290">
                    <a:solidFill>
                      <a:srgbClr val="C5A9D7"/>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975855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pPr marL="0" indent="0">
              <a:buNone/>
            </a:pPr>
            <a:endParaRPr lang="en-US" dirty="0"/>
          </a:p>
        </p:txBody>
      </p:sp>
      <p:sp>
        <p:nvSpPr>
          <p:cNvPr id="2" name="Title 1"/>
          <p:cNvSpPr>
            <a:spLocks noGrp="1"/>
          </p:cNvSpPr>
          <p:nvPr>
            <p:ph type="title"/>
          </p:nvPr>
        </p:nvSpPr>
        <p:spPr/>
        <p:txBody>
          <a:bodyPr>
            <a:normAutofit/>
          </a:bodyPr>
          <a:lstStyle/>
          <a:p>
            <a:r>
              <a:rPr lang="en-US" sz="2700" dirty="0">
                <a:solidFill>
                  <a:schemeClr val="bg1"/>
                </a:solidFill>
              </a:rPr>
              <a:t>High School vs. College/Vocational Training</a:t>
            </a:r>
            <a:br>
              <a:rPr lang="en-US" sz="2700" dirty="0">
                <a:solidFill>
                  <a:schemeClr val="bg1"/>
                </a:solidFill>
              </a:rPr>
            </a:br>
            <a:r>
              <a:rPr lang="en-US" sz="2700" i="1" dirty="0">
                <a:solidFill>
                  <a:schemeClr val="bg1"/>
                </a:solidFill>
              </a:rPr>
              <a:t>Common Accommodations</a:t>
            </a:r>
          </a:p>
        </p:txBody>
      </p:sp>
      <p:graphicFrame>
        <p:nvGraphicFramePr>
          <p:cNvPr id="4" name="Table 3"/>
          <p:cNvGraphicFramePr>
            <a:graphicFrameLocks noGrp="1"/>
          </p:cNvGraphicFramePr>
          <p:nvPr>
            <p:extLst>
              <p:ext uri="{D42A27DB-BD31-4B8C-83A1-F6EECF244321}">
                <p14:modId xmlns:p14="http://schemas.microsoft.com/office/powerpoint/2010/main" val="58306339"/>
              </p:ext>
            </p:extLst>
          </p:nvPr>
        </p:nvGraphicFramePr>
        <p:xfrm>
          <a:off x="264916" y="1555334"/>
          <a:ext cx="8340698" cy="5007835"/>
        </p:xfrm>
        <a:graphic>
          <a:graphicData uri="http://schemas.openxmlformats.org/drawingml/2006/table">
            <a:tbl>
              <a:tblPr firstRow="1" bandRow="1">
                <a:tableStyleId>{5C22544A-7EE6-4342-B048-85BDC9FD1C3A}</a:tableStyleId>
              </a:tblPr>
              <a:tblGrid>
                <a:gridCol w="4170349">
                  <a:extLst>
                    <a:ext uri="{9D8B030D-6E8A-4147-A177-3AD203B41FA5}">
                      <a16:colId xmlns:a16="http://schemas.microsoft.com/office/drawing/2014/main" val="20000"/>
                    </a:ext>
                  </a:extLst>
                </a:gridCol>
                <a:gridCol w="4170349">
                  <a:extLst>
                    <a:ext uri="{9D8B030D-6E8A-4147-A177-3AD203B41FA5}">
                      <a16:colId xmlns:a16="http://schemas.microsoft.com/office/drawing/2014/main" val="20001"/>
                    </a:ext>
                  </a:extLst>
                </a:gridCol>
              </a:tblGrid>
              <a:tr h="554759">
                <a:tc>
                  <a:txBody>
                    <a:bodyPr/>
                    <a:lstStyle/>
                    <a:p>
                      <a:r>
                        <a:rPr lang="en-US" sz="1800" dirty="0" smtClean="0"/>
                        <a:t>High School</a:t>
                      </a:r>
                      <a:endParaRPr lang="en-US" sz="1800" dirty="0"/>
                    </a:p>
                  </a:txBody>
                  <a:tcPr marL="68580" marR="68580" marT="34290" marB="34290">
                    <a:solidFill>
                      <a:srgbClr val="AB82C5"/>
                    </a:solidFill>
                  </a:tcPr>
                </a:tc>
                <a:tc>
                  <a:txBody>
                    <a:bodyPr/>
                    <a:lstStyle/>
                    <a:p>
                      <a:r>
                        <a:rPr lang="en-US" sz="1800" dirty="0" smtClean="0"/>
                        <a:t>College/Vocational Training</a:t>
                      </a:r>
                      <a:endParaRPr lang="en-US" sz="1800" dirty="0"/>
                    </a:p>
                  </a:txBody>
                  <a:tcPr marL="68580" marR="68580" marT="34290" marB="34290">
                    <a:solidFill>
                      <a:srgbClr val="AB82C5"/>
                    </a:solidFill>
                  </a:tcPr>
                </a:tc>
                <a:extLst>
                  <a:ext uri="{0D108BD9-81ED-4DB2-BD59-A6C34878D82A}">
                    <a16:rowId xmlns:a16="http://schemas.microsoft.com/office/drawing/2014/main" val="10000"/>
                  </a:ext>
                </a:extLst>
              </a:tr>
              <a:tr h="4453076">
                <a:tc>
                  <a:txBody>
                    <a:bodyPr/>
                    <a:lstStyle/>
                    <a:p>
                      <a:r>
                        <a:rPr lang="en-US" sz="1800" dirty="0" smtClean="0"/>
                        <a:t>In</a:t>
                      </a:r>
                      <a:r>
                        <a:rPr lang="en-US" sz="1800" baseline="0" dirty="0" smtClean="0"/>
                        <a:t> class/testing r</a:t>
                      </a:r>
                      <a:r>
                        <a:rPr lang="en-US" sz="1800" dirty="0" smtClean="0"/>
                        <a:t>eaders</a:t>
                      </a:r>
                    </a:p>
                    <a:p>
                      <a:r>
                        <a:rPr lang="en-US" sz="1800" dirty="0" smtClean="0"/>
                        <a:t>In</a:t>
                      </a:r>
                      <a:r>
                        <a:rPr lang="en-US" sz="1800" baseline="0" dirty="0" smtClean="0"/>
                        <a:t> class/testing n</a:t>
                      </a:r>
                      <a:r>
                        <a:rPr lang="en-US" sz="1800" dirty="0" smtClean="0"/>
                        <a:t>ote takers</a:t>
                      </a:r>
                    </a:p>
                    <a:p>
                      <a:r>
                        <a:rPr lang="en-US" sz="1800" dirty="0" smtClean="0"/>
                        <a:t>Extended time</a:t>
                      </a:r>
                    </a:p>
                    <a:p>
                      <a:r>
                        <a:rPr lang="en-US" sz="1800" dirty="0" smtClean="0"/>
                        <a:t>Modified</a:t>
                      </a:r>
                      <a:r>
                        <a:rPr lang="en-US" sz="1800" baseline="0" dirty="0" smtClean="0"/>
                        <a:t> assignments</a:t>
                      </a:r>
                    </a:p>
                    <a:p>
                      <a:r>
                        <a:rPr lang="en-US" sz="1800" baseline="0" dirty="0" smtClean="0"/>
                        <a:t>Modified tests (ex. open book or with notes)</a:t>
                      </a:r>
                    </a:p>
                    <a:p>
                      <a:r>
                        <a:rPr lang="en-US" sz="1800" baseline="0" dirty="0" smtClean="0"/>
                        <a:t>Paraprofessional support</a:t>
                      </a:r>
                    </a:p>
                    <a:p>
                      <a:r>
                        <a:rPr lang="en-US" sz="1800" baseline="0" dirty="0" smtClean="0"/>
                        <a:t>Teacher/paraprofessional advocacy</a:t>
                      </a:r>
                    </a:p>
                    <a:p>
                      <a:r>
                        <a:rPr lang="en-US" sz="1800" baseline="0" dirty="0" smtClean="0"/>
                        <a:t>Parent involvement</a:t>
                      </a:r>
                    </a:p>
                    <a:p>
                      <a:r>
                        <a:rPr lang="en-US" sz="1800" baseline="0" dirty="0" smtClean="0"/>
                        <a:t>Assistive technology (AT) </a:t>
                      </a:r>
                    </a:p>
                    <a:p>
                      <a:r>
                        <a:rPr lang="en-US" sz="1800" baseline="0" dirty="0" smtClean="0"/>
                        <a:t>IEP meetings to support student success</a:t>
                      </a:r>
                    </a:p>
                    <a:p>
                      <a:endParaRPr lang="en-US" sz="1800" dirty="0" smtClean="0"/>
                    </a:p>
                  </a:txBody>
                  <a:tcPr marL="68580" marR="68580" marT="34290" marB="34290">
                    <a:solidFill>
                      <a:srgbClr val="C5A9D7"/>
                    </a:solidFill>
                  </a:tcPr>
                </a:tc>
                <a:tc>
                  <a:txBody>
                    <a:bodyPr/>
                    <a:lstStyle/>
                    <a:p>
                      <a:r>
                        <a:rPr lang="en-US" sz="1800" dirty="0" smtClean="0"/>
                        <a:t>No IEP or 504 plan</a:t>
                      </a:r>
                    </a:p>
                    <a:p>
                      <a:endParaRPr lang="en-US" sz="1800" dirty="0" smtClean="0"/>
                    </a:p>
                    <a:p>
                      <a:r>
                        <a:rPr lang="en-US" sz="1800" baseline="0" dirty="0" smtClean="0"/>
                        <a:t>Depending on training program, some common accommodations:</a:t>
                      </a:r>
                    </a:p>
                    <a:p>
                      <a:pPr marL="285750" indent="-285750">
                        <a:buFont typeface="Arial" panose="020B0604020202020204" pitchFamily="34" charset="0"/>
                        <a:buChar char="•"/>
                      </a:pPr>
                      <a:r>
                        <a:rPr lang="en-US" sz="1800" baseline="0" dirty="0" smtClean="0"/>
                        <a:t>Class note takers/teacher notes</a:t>
                      </a:r>
                    </a:p>
                    <a:p>
                      <a:pPr marL="285750" indent="-285750">
                        <a:buFont typeface="Arial" panose="020B0604020202020204" pitchFamily="34" charset="0"/>
                        <a:buChar char="•"/>
                      </a:pPr>
                      <a:r>
                        <a:rPr lang="en-US" sz="1800" baseline="0" dirty="0" smtClean="0"/>
                        <a:t>AT as it pertains to access to site/curriculum</a:t>
                      </a:r>
                    </a:p>
                    <a:p>
                      <a:pPr marL="285750" indent="-285750">
                        <a:buFont typeface="Arial" panose="020B0604020202020204" pitchFamily="34" charset="0"/>
                        <a:buChar char="•"/>
                      </a:pPr>
                      <a:r>
                        <a:rPr lang="en-US" sz="1800" baseline="0" dirty="0" smtClean="0"/>
                        <a:t>Separate testing/extended time</a:t>
                      </a:r>
                    </a:p>
                    <a:p>
                      <a:pPr marL="0" indent="0">
                        <a:buFont typeface="Arial" panose="020B0604020202020204" pitchFamily="34" charset="0"/>
                        <a:buNone/>
                      </a:pPr>
                      <a:endParaRPr lang="en-US" sz="1800" baseline="0" dirty="0" smtClean="0"/>
                    </a:p>
                    <a:p>
                      <a:pPr marL="0" indent="0">
                        <a:buFont typeface="Arial" panose="020B0604020202020204" pitchFamily="34" charset="0"/>
                        <a:buNone/>
                      </a:pPr>
                      <a:r>
                        <a:rPr lang="en-US" sz="1800" b="1" baseline="0" dirty="0" smtClean="0"/>
                        <a:t>Assignments and tests cannot be modified/shortened.  All students are expected to do all work.</a:t>
                      </a:r>
                    </a:p>
                  </a:txBody>
                  <a:tcPr marL="68580" marR="68580" marT="34290" marB="34290">
                    <a:solidFill>
                      <a:srgbClr val="C5A9D7"/>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274983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pPr marL="0" indent="0">
              <a:buNone/>
            </a:pPr>
            <a:endParaRPr lang="en-US" dirty="0"/>
          </a:p>
        </p:txBody>
      </p:sp>
      <p:sp>
        <p:nvSpPr>
          <p:cNvPr id="2" name="Title 1"/>
          <p:cNvSpPr>
            <a:spLocks noGrp="1"/>
          </p:cNvSpPr>
          <p:nvPr>
            <p:ph type="title"/>
          </p:nvPr>
        </p:nvSpPr>
        <p:spPr/>
        <p:txBody>
          <a:bodyPr>
            <a:normAutofit/>
          </a:bodyPr>
          <a:lstStyle/>
          <a:p>
            <a:r>
              <a:rPr lang="en-US" sz="2700" dirty="0">
                <a:solidFill>
                  <a:schemeClr val="bg1"/>
                </a:solidFill>
              </a:rPr>
              <a:t>High School vs. College/Vocational Training</a:t>
            </a:r>
            <a:br>
              <a:rPr lang="en-US" sz="2700" dirty="0">
                <a:solidFill>
                  <a:schemeClr val="bg1"/>
                </a:solidFill>
              </a:rPr>
            </a:br>
            <a:r>
              <a:rPr lang="en-US" sz="2700" i="1" dirty="0">
                <a:solidFill>
                  <a:schemeClr val="bg1"/>
                </a:solidFill>
              </a:rPr>
              <a:t>Self-Advocacy</a:t>
            </a:r>
          </a:p>
        </p:txBody>
      </p:sp>
      <p:graphicFrame>
        <p:nvGraphicFramePr>
          <p:cNvPr id="4" name="Table 3"/>
          <p:cNvGraphicFramePr>
            <a:graphicFrameLocks noGrp="1"/>
          </p:cNvGraphicFramePr>
          <p:nvPr>
            <p:extLst>
              <p:ext uri="{D42A27DB-BD31-4B8C-83A1-F6EECF244321}">
                <p14:modId xmlns:p14="http://schemas.microsoft.com/office/powerpoint/2010/main" val="4074308307"/>
              </p:ext>
            </p:extLst>
          </p:nvPr>
        </p:nvGraphicFramePr>
        <p:xfrm>
          <a:off x="367466" y="1623701"/>
          <a:ext cx="8229602" cy="4826849"/>
        </p:xfrm>
        <a:graphic>
          <a:graphicData uri="http://schemas.openxmlformats.org/drawingml/2006/table">
            <a:tbl>
              <a:tblPr firstRow="1" bandRow="1">
                <a:tableStyleId>{5C22544A-7EE6-4342-B048-85BDC9FD1C3A}</a:tableStyleId>
              </a:tblPr>
              <a:tblGrid>
                <a:gridCol w="4114801">
                  <a:extLst>
                    <a:ext uri="{9D8B030D-6E8A-4147-A177-3AD203B41FA5}">
                      <a16:colId xmlns:a16="http://schemas.microsoft.com/office/drawing/2014/main" val="20000"/>
                    </a:ext>
                  </a:extLst>
                </a:gridCol>
                <a:gridCol w="4114801">
                  <a:extLst>
                    <a:ext uri="{9D8B030D-6E8A-4147-A177-3AD203B41FA5}">
                      <a16:colId xmlns:a16="http://schemas.microsoft.com/office/drawing/2014/main" val="20001"/>
                    </a:ext>
                  </a:extLst>
                </a:gridCol>
              </a:tblGrid>
              <a:tr h="458440">
                <a:tc>
                  <a:txBody>
                    <a:bodyPr/>
                    <a:lstStyle/>
                    <a:p>
                      <a:r>
                        <a:rPr lang="en-US" sz="2000" dirty="0" smtClean="0"/>
                        <a:t>High School</a:t>
                      </a:r>
                      <a:endParaRPr lang="en-US" sz="2000" dirty="0"/>
                    </a:p>
                  </a:txBody>
                  <a:tcPr marL="68580" marR="68580" marT="34290" marB="34290">
                    <a:solidFill>
                      <a:srgbClr val="AB82C5"/>
                    </a:solidFill>
                  </a:tcPr>
                </a:tc>
                <a:tc>
                  <a:txBody>
                    <a:bodyPr/>
                    <a:lstStyle/>
                    <a:p>
                      <a:r>
                        <a:rPr lang="en-US" sz="2000" dirty="0" smtClean="0"/>
                        <a:t>College/Vocational Training</a:t>
                      </a:r>
                      <a:endParaRPr lang="en-US" sz="2000" dirty="0"/>
                    </a:p>
                  </a:txBody>
                  <a:tcPr marL="68580" marR="68580" marT="34290" marB="34290">
                    <a:solidFill>
                      <a:srgbClr val="AB82C5"/>
                    </a:solidFill>
                  </a:tcPr>
                </a:tc>
                <a:extLst>
                  <a:ext uri="{0D108BD9-81ED-4DB2-BD59-A6C34878D82A}">
                    <a16:rowId xmlns:a16="http://schemas.microsoft.com/office/drawing/2014/main" val="10000"/>
                  </a:ext>
                </a:extLst>
              </a:tr>
              <a:tr h="4368409">
                <a:tc>
                  <a:txBody>
                    <a:bodyPr/>
                    <a:lstStyle/>
                    <a:p>
                      <a:r>
                        <a:rPr lang="en-US" sz="2000" dirty="0" smtClean="0"/>
                        <a:t>Student is identified by the school and is supported by teachers and parents</a:t>
                      </a:r>
                    </a:p>
                    <a:p>
                      <a:endParaRPr lang="en-US" sz="2000" dirty="0" smtClean="0"/>
                    </a:p>
                    <a:p>
                      <a:r>
                        <a:rPr lang="en-US" sz="2000" dirty="0" smtClean="0"/>
                        <a:t>School is responsible for arranging accommodations identified in IEP/504 with teachers</a:t>
                      </a:r>
                    </a:p>
                    <a:p>
                      <a:endParaRPr lang="en-US" sz="2000" dirty="0" smtClean="0"/>
                    </a:p>
                    <a:p>
                      <a:r>
                        <a:rPr lang="en-US" sz="2000" dirty="0" smtClean="0"/>
                        <a:t>Teachers will approach struggling students if they feel assistance</a:t>
                      </a:r>
                      <a:r>
                        <a:rPr lang="en-US" sz="2000" baseline="0" dirty="0" smtClean="0"/>
                        <a:t> is needed academically or socially/emotionally</a:t>
                      </a:r>
                      <a:endParaRPr lang="en-US" sz="2000" dirty="0" smtClean="0"/>
                    </a:p>
                    <a:p>
                      <a:endParaRPr lang="en-US" sz="2000" dirty="0"/>
                    </a:p>
                  </a:txBody>
                  <a:tcPr marL="68580" marR="68580" marT="34290" marB="34290">
                    <a:solidFill>
                      <a:srgbClr val="C5A9D7"/>
                    </a:solidFill>
                  </a:tcPr>
                </a:tc>
                <a:tc>
                  <a:txBody>
                    <a:bodyPr/>
                    <a:lstStyle/>
                    <a:p>
                      <a:r>
                        <a:rPr lang="en-US" sz="2000" dirty="0" smtClean="0"/>
                        <a:t>Students must identify with disability</a:t>
                      </a:r>
                      <a:r>
                        <a:rPr lang="en-US" sz="2000" baseline="0" dirty="0" smtClean="0"/>
                        <a:t> resource center</a:t>
                      </a:r>
                      <a:r>
                        <a:rPr lang="en-US" sz="2000" dirty="0" smtClean="0"/>
                        <a:t> in order to receive accommodations</a:t>
                      </a:r>
                    </a:p>
                    <a:p>
                      <a:endParaRPr lang="en-US" sz="2000" dirty="0" smtClean="0"/>
                    </a:p>
                    <a:p>
                      <a:r>
                        <a:rPr lang="en-US" sz="2000" dirty="0" smtClean="0"/>
                        <a:t>Arranging</a:t>
                      </a:r>
                      <a:r>
                        <a:rPr lang="en-US" sz="2000" baseline="0" dirty="0" smtClean="0"/>
                        <a:t> accommodations and communicating needs to teachers is the student’s responsibility</a:t>
                      </a:r>
                    </a:p>
                    <a:p>
                      <a:endParaRPr lang="en-US" sz="2000" baseline="0" dirty="0" smtClean="0"/>
                    </a:p>
                    <a:p>
                      <a:r>
                        <a:rPr lang="en-US" sz="2000" baseline="0" dirty="0" smtClean="0"/>
                        <a:t>Students must self-advocate with teachers when they are struggling.  Professors expect students to initiate communication.</a:t>
                      </a:r>
                      <a:endParaRPr lang="en-US" sz="2000" dirty="0"/>
                    </a:p>
                  </a:txBody>
                  <a:tcPr marL="68580" marR="68580" marT="34290" marB="34290">
                    <a:solidFill>
                      <a:srgbClr val="C5A9D7"/>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2863108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pPr marL="0" indent="0">
              <a:buNone/>
            </a:pPr>
            <a:endParaRPr lang="en-US" dirty="0"/>
          </a:p>
        </p:txBody>
      </p:sp>
      <p:sp>
        <p:nvSpPr>
          <p:cNvPr id="2" name="Title 1"/>
          <p:cNvSpPr>
            <a:spLocks noGrp="1"/>
          </p:cNvSpPr>
          <p:nvPr>
            <p:ph type="title"/>
          </p:nvPr>
        </p:nvSpPr>
        <p:spPr/>
        <p:txBody>
          <a:bodyPr>
            <a:normAutofit/>
          </a:bodyPr>
          <a:lstStyle/>
          <a:p>
            <a:r>
              <a:rPr lang="en-US" sz="2700" dirty="0">
                <a:solidFill>
                  <a:schemeClr val="bg1"/>
                </a:solidFill>
              </a:rPr>
              <a:t>High School vs. College/Vocational Training</a:t>
            </a:r>
            <a:br>
              <a:rPr lang="en-US" sz="2700" dirty="0">
                <a:solidFill>
                  <a:schemeClr val="bg1"/>
                </a:solidFill>
              </a:rPr>
            </a:br>
            <a:r>
              <a:rPr lang="en-US" sz="2700" i="1" dirty="0">
                <a:solidFill>
                  <a:schemeClr val="bg1"/>
                </a:solidFill>
              </a:rPr>
              <a:t>Parent Role</a:t>
            </a:r>
          </a:p>
        </p:txBody>
      </p:sp>
      <p:graphicFrame>
        <p:nvGraphicFramePr>
          <p:cNvPr id="4" name="Table 3"/>
          <p:cNvGraphicFramePr>
            <a:graphicFrameLocks noGrp="1"/>
          </p:cNvGraphicFramePr>
          <p:nvPr>
            <p:extLst>
              <p:ext uri="{D42A27DB-BD31-4B8C-83A1-F6EECF244321}">
                <p14:modId xmlns:p14="http://schemas.microsoft.com/office/powerpoint/2010/main" val="4168146284"/>
              </p:ext>
            </p:extLst>
          </p:nvPr>
        </p:nvGraphicFramePr>
        <p:xfrm>
          <a:off x="452926" y="1598064"/>
          <a:ext cx="8062424" cy="4954914"/>
        </p:xfrm>
        <a:graphic>
          <a:graphicData uri="http://schemas.openxmlformats.org/drawingml/2006/table">
            <a:tbl>
              <a:tblPr firstRow="1" bandRow="1">
                <a:tableStyleId>{5C22544A-7EE6-4342-B048-85BDC9FD1C3A}</a:tableStyleId>
              </a:tblPr>
              <a:tblGrid>
                <a:gridCol w="4031212">
                  <a:extLst>
                    <a:ext uri="{9D8B030D-6E8A-4147-A177-3AD203B41FA5}">
                      <a16:colId xmlns:a16="http://schemas.microsoft.com/office/drawing/2014/main" val="20000"/>
                    </a:ext>
                  </a:extLst>
                </a:gridCol>
                <a:gridCol w="4031212">
                  <a:extLst>
                    <a:ext uri="{9D8B030D-6E8A-4147-A177-3AD203B41FA5}">
                      <a16:colId xmlns:a16="http://schemas.microsoft.com/office/drawing/2014/main" val="20001"/>
                    </a:ext>
                  </a:extLst>
                </a:gridCol>
              </a:tblGrid>
              <a:tr h="679006">
                <a:tc>
                  <a:txBody>
                    <a:bodyPr/>
                    <a:lstStyle/>
                    <a:p>
                      <a:r>
                        <a:rPr lang="en-US" sz="2000" dirty="0" smtClean="0"/>
                        <a:t>High School</a:t>
                      </a:r>
                      <a:endParaRPr lang="en-US" sz="2000" dirty="0"/>
                    </a:p>
                  </a:txBody>
                  <a:tcPr marL="68580" marR="68580" marT="34290" marB="34290">
                    <a:solidFill>
                      <a:srgbClr val="AB82C5"/>
                    </a:solidFill>
                  </a:tcPr>
                </a:tc>
                <a:tc>
                  <a:txBody>
                    <a:bodyPr/>
                    <a:lstStyle/>
                    <a:p>
                      <a:r>
                        <a:rPr lang="en-US" sz="2000" dirty="0" smtClean="0"/>
                        <a:t>College/Vocational Training</a:t>
                      </a:r>
                      <a:endParaRPr lang="en-US" sz="2000" dirty="0"/>
                    </a:p>
                  </a:txBody>
                  <a:tcPr marL="68580" marR="68580" marT="34290" marB="34290">
                    <a:solidFill>
                      <a:srgbClr val="AB82C5"/>
                    </a:solidFill>
                  </a:tcPr>
                </a:tc>
                <a:extLst>
                  <a:ext uri="{0D108BD9-81ED-4DB2-BD59-A6C34878D82A}">
                    <a16:rowId xmlns:a16="http://schemas.microsoft.com/office/drawing/2014/main" val="10000"/>
                  </a:ext>
                </a:extLst>
              </a:tr>
              <a:tr h="4275908">
                <a:tc>
                  <a:txBody>
                    <a:bodyPr/>
                    <a:lstStyle/>
                    <a:p>
                      <a:r>
                        <a:rPr lang="en-US" sz="2000" dirty="0" smtClean="0"/>
                        <a:t>Parent has access to student records including grades and attendance</a:t>
                      </a:r>
                    </a:p>
                    <a:p>
                      <a:endParaRPr lang="en-US" sz="2000" dirty="0" smtClean="0"/>
                    </a:p>
                    <a:p>
                      <a:r>
                        <a:rPr lang="en-US" sz="2000" dirty="0" smtClean="0"/>
                        <a:t>Parents are contacted when students miss classes</a:t>
                      </a:r>
                    </a:p>
                    <a:p>
                      <a:endParaRPr lang="en-US" sz="2000" dirty="0" smtClean="0"/>
                    </a:p>
                    <a:p>
                      <a:r>
                        <a:rPr lang="en-US" sz="2000" dirty="0" smtClean="0"/>
                        <a:t>Parents can contact teachers and advocate for student</a:t>
                      </a:r>
                      <a:endParaRPr lang="en-US" sz="2000" dirty="0"/>
                    </a:p>
                  </a:txBody>
                  <a:tcPr marL="68580" marR="68580" marT="34290" marB="34290">
                    <a:solidFill>
                      <a:srgbClr val="C5A9D7"/>
                    </a:solidFill>
                  </a:tcPr>
                </a:tc>
                <a:tc>
                  <a:txBody>
                    <a:bodyPr/>
                    <a:lstStyle/>
                    <a:p>
                      <a:r>
                        <a:rPr lang="en-US" sz="2000" dirty="0" smtClean="0"/>
                        <a:t>Parents do not have access to students records without</a:t>
                      </a:r>
                      <a:r>
                        <a:rPr lang="en-US" sz="2000" baseline="0" dirty="0" smtClean="0"/>
                        <a:t> written consent</a:t>
                      </a:r>
                    </a:p>
                    <a:p>
                      <a:endParaRPr lang="en-US" sz="2000" baseline="0" dirty="0" smtClean="0"/>
                    </a:p>
                    <a:p>
                      <a:r>
                        <a:rPr lang="en-US" sz="2000" baseline="0" dirty="0" smtClean="0"/>
                        <a:t>Parents cannot contact teachers to check on student progress or attendance</a:t>
                      </a:r>
                    </a:p>
                    <a:p>
                      <a:endParaRPr lang="en-US" sz="2000" baseline="0" dirty="0" smtClean="0"/>
                    </a:p>
                    <a:p>
                      <a:r>
                        <a:rPr lang="en-US" sz="2000" baseline="0" dirty="0" smtClean="0"/>
                        <a:t>Student advocates for self</a:t>
                      </a:r>
                      <a:endParaRPr lang="en-US" sz="2000" dirty="0"/>
                    </a:p>
                  </a:txBody>
                  <a:tcPr marL="68580" marR="68580" marT="34290" marB="34290">
                    <a:solidFill>
                      <a:srgbClr val="C5A9D7"/>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3013357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36733" y="1427148"/>
            <a:ext cx="8378617" cy="4749815"/>
          </a:xfrm>
        </p:spPr>
        <p:txBody>
          <a:bodyPr/>
          <a:lstStyle/>
          <a:p>
            <a:endParaRPr lang="en-US" dirty="0"/>
          </a:p>
        </p:txBody>
      </p:sp>
      <p:sp>
        <p:nvSpPr>
          <p:cNvPr id="2" name="Title 1"/>
          <p:cNvSpPr>
            <a:spLocks noGrp="1"/>
          </p:cNvSpPr>
          <p:nvPr>
            <p:ph type="title"/>
          </p:nvPr>
        </p:nvSpPr>
        <p:spPr/>
        <p:txBody>
          <a:bodyPr>
            <a:normAutofit/>
          </a:bodyPr>
          <a:lstStyle/>
          <a:p>
            <a:r>
              <a:rPr lang="en-US" sz="2700" dirty="0">
                <a:solidFill>
                  <a:schemeClr val="bg1"/>
                </a:solidFill>
              </a:rPr>
              <a:t>High School vs. College/Vocational Training</a:t>
            </a:r>
            <a:br>
              <a:rPr lang="en-US" sz="2700" dirty="0">
                <a:solidFill>
                  <a:schemeClr val="bg1"/>
                </a:solidFill>
              </a:rPr>
            </a:br>
            <a:r>
              <a:rPr lang="en-US" sz="2700" i="1" dirty="0">
                <a:solidFill>
                  <a:schemeClr val="bg1"/>
                </a:solidFill>
              </a:rPr>
              <a:t>Instruction</a:t>
            </a:r>
          </a:p>
        </p:txBody>
      </p:sp>
      <p:graphicFrame>
        <p:nvGraphicFramePr>
          <p:cNvPr id="4" name="Table 3"/>
          <p:cNvGraphicFramePr>
            <a:graphicFrameLocks noGrp="1"/>
          </p:cNvGraphicFramePr>
          <p:nvPr>
            <p:extLst>
              <p:ext uri="{D42A27DB-BD31-4B8C-83A1-F6EECF244321}">
                <p14:modId xmlns:p14="http://schemas.microsoft.com/office/powerpoint/2010/main" val="2642252111"/>
              </p:ext>
            </p:extLst>
          </p:nvPr>
        </p:nvGraphicFramePr>
        <p:xfrm>
          <a:off x="410198" y="1486969"/>
          <a:ext cx="8417608" cy="4818182"/>
        </p:xfrm>
        <a:graphic>
          <a:graphicData uri="http://schemas.openxmlformats.org/drawingml/2006/table">
            <a:tbl>
              <a:tblPr firstRow="1" bandRow="1">
                <a:tableStyleId>{5C22544A-7EE6-4342-B048-85BDC9FD1C3A}</a:tableStyleId>
              </a:tblPr>
              <a:tblGrid>
                <a:gridCol w="3933525">
                  <a:extLst>
                    <a:ext uri="{9D8B030D-6E8A-4147-A177-3AD203B41FA5}">
                      <a16:colId xmlns:a16="http://schemas.microsoft.com/office/drawing/2014/main" val="20000"/>
                    </a:ext>
                  </a:extLst>
                </a:gridCol>
                <a:gridCol w="4484083">
                  <a:extLst>
                    <a:ext uri="{9D8B030D-6E8A-4147-A177-3AD203B41FA5}">
                      <a16:colId xmlns:a16="http://schemas.microsoft.com/office/drawing/2014/main" val="20001"/>
                    </a:ext>
                  </a:extLst>
                </a:gridCol>
              </a:tblGrid>
              <a:tr h="680804">
                <a:tc>
                  <a:txBody>
                    <a:bodyPr/>
                    <a:lstStyle/>
                    <a:p>
                      <a:r>
                        <a:rPr lang="en-US" sz="1600" dirty="0" smtClean="0"/>
                        <a:t>High</a:t>
                      </a:r>
                      <a:r>
                        <a:rPr lang="en-US" sz="1600" baseline="0" dirty="0" smtClean="0"/>
                        <a:t> School</a:t>
                      </a:r>
                      <a:endParaRPr lang="en-US" sz="1600" dirty="0"/>
                    </a:p>
                  </a:txBody>
                  <a:tcPr marL="68580" marR="68580" marT="34290" marB="34290">
                    <a:solidFill>
                      <a:srgbClr val="AB82C5"/>
                    </a:solidFill>
                  </a:tcPr>
                </a:tc>
                <a:tc>
                  <a:txBody>
                    <a:bodyPr/>
                    <a:lstStyle/>
                    <a:p>
                      <a:r>
                        <a:rPr lang="en-US" sz="1600" dirty="0" smtClean="0"/>
                        <a:t>College/Vocational Training</a:t>
                      </a:r>
                      <a:endParaRPr lang="en-US" sz="1600" dirty="0"/>
                    </a:p>
                  </a:txBody>
                  <a:tcPr marL="68580" marR="68580" marT="34290" marB="34290">
                    <a:solidFill>
                      <a:srgbClr val="AB82C5"/>
                    </a:solidFill>
                  </a:tcPr>
                </a:tc>
                <a:extLst>
                  <a:ext uri="{0D108BD9-81ED-4DB2-BD59-A6C34878D82A}">
                    <a16:rowId xmlns:a16="http://schemas.microsoft.com/office/drawing/2014/main" val="10000"/>
                  </a:ext>
                </a:extLst>
              </a:tr>
              <a:tr h="4137378">
                <a:tc>
                  <a:txBody>
                    <a:bodyPr/>
                    <a:lstStyle/>
                    <a:p>
                      <a:pPr marL="285750" indent="-285750">
                        <a:buFont typeface="Arial" panose="020B0604020202020204" pitchFamily="34" charset="0"/>
                        <a:buChar char="•"/>
                      </a:pPr>
                      <a:r>
                        <a:rPr lang="en-US" sz="1600" dirty="0" smtClean="0"/>
                        <a:t>Teachers can modify/alter curriculum or pace of assignments</a:t>
                      </a:r>
                    </a:p>
                    <a:p>
                      <a:pPr marL="285750" indent="-285750">
                        <a:buFont typeface="Arial" panose="020B0604020202020204" pitchFamily="34" charset="0"/>
                        <a:buChar char="•"/>
                      </a:pPr>
                      <a:r>
                        <a:rPr lang="en-US" sz="1600" dirty="0" smtClean="0"/>
                        <a:t>After reading short assignments, students</a:t>
                      </a:r>
                      <a:r>
                        <a:rPr lang="en-US" sz="1600" baseline="0" dirty="0" smtClean="0"/>
                        <a:t> are often re-taught the materials in class</a:t>
                      </a:r>
                    </a:p>
                    <a:p>
                      <a:pPr marL="285750" indent="-285750">
                        <a:buFont typeface="Arial" panose="020B0604020202020204" pitchFamily="34" charset="0"/>
                        <a:buChar char="•"/>
                      </a:pPr>
                      <a:r>
                        <a:rPr lang="en-US" sz="1600" baseline="0" dirty="0" smtClean="0"/>
                        <a:t>Reading can often be replaced by listening- students are not often expected to read something more than once and listening in class is sometimes enough</a:t>
                      </a:r>
                    </a:p>
                    <a:p>
                      <a:pPr marL="285750" indent="-285750">
                        <a:buFont typeface="Arial" panose="020B0604020202020204" pitchFamily="34" charset="0"/>
                        <a:buChar char="•"/>
                      </a:pPr>
                      <a:r>
                        <a:rPr lang="en-US" sz="1600" baseline="0" dirty="0" smtClean="0"/>
                        <a:t>High school students can often get homework completed in study halls or with help from a paraprofessional</a:t>
                      </a:r>
                      <a:endParaRPr lang="en-US" sz="1600" dirty="0"/>
                    </a:p>
                  </a:txBody>
                  <a:tcPr marL="68580" marR="68580" marT="34290" marB="34290">
                    <a:solidFill>
                      <a:srgbClr val="C5A9D7"/>
                    </a:solidFill>
                  </a:tcPr>
                </a:tc>
                <a:tc>
                  <a:txBody>
                    <a:bodyPr/>
                    <a:lstStyle/>
                    <a:p>
                      <a:pPr marL="285750" indent="-285750">
                        <a:buFont typeface="Arial" panose="020B0604020202020204" pitchFamily="34" charset="0"/>
                        <a:buChar char="•"/>
                      </a:pPr>
                      <a:r>
                        <a:rPr lang="en-US" sz="1600" dirty="0" smtClean="0"/>
                        <a:t>College</a:t>
                      </a:r>
                      <a:r>
                        <a:rPr lang="en-US" sz="1600" baseline="0" dirty="0" smtClean="0"/>
                        <a:t> assignments and tests can not be modified or altered</a:t>
                      </a:r>
                    </a:p>
                    <a:p>
                      <a:pPr marL="285750" indent="-285750">
                        <a:buFont typeface="Arial" panose="020B0604020202020204" pitchFamily="34" charset="0"/>
                        <a:buChar char="•"/>
                      </a:pPr>
                      <a:r>
                        <a:rPr lang="en-US" sz="1600" baseline="0" dirty="0" smtClean="0"/>
                        <a:t>Generally there are large reading and writing assignments that may not be reviewed in class- students need to plan at least an hour (or more) out of class for each hour in class.  If you are taking a 3 credit class expect to spend 3-6 hours outside of that class to complete assignments and prepare for exams</a:t>
                      </a:r>
                    </a:p>
                    <a:p>
                      <a:pPr marL="285750" indent="-285750">
                        <a:buFont typeface="Arial" panose="020B0604020202020204" pitchFamily="34" charset="0"/>
                        <a:buChar char="•"/>
                      </a:pPr>
                      <a:r>
                        <a:rPr lang="en-US" sz="1600" baseline="0" dirty="0" smtClean="0"/>
                        <a:t>Time management and keeping track of assignments/tests are the student’s responsibility</a:t>
                      </a:r>
                      <a:endParaRPr lang="en-US" sz="1600" dirty="0"/>
                    </a:p>
                  </a:txBody>
                  <a:tcPr marL="68580" marR="68580" marT="34290" marB="34290">
                    <a:solidFill>
                      <a:srgbClr val="C5A9D7"/>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1788272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Short-term certification programs</a:t>
            </a:r>
          </a:p>
          <a:p>
            <a:r>
              <a:rPr lang="en-US" sz="2800" dirty="0"/>
              <a:t>Vocational training programs</a:t>
            </a:r>
          </a:p>
          <a:p>
            <a:r>
              <a:rPr lang="en-US" sz="2800" dirty="0"/>
              <a:t>“Think College” programs</a:t>
            </a:r>
          </a:p>
          <a:p>
            <a:r>
              <a:rPr lang="en-US" sz="2800" dirty="0"/>
              <a:t>Apprenticeship</a:t>
            </a:r>
          </a:p>
          <a:p>
            <a:r>
              <a:rPr lang="en-US" sz="2800" dirty="0"/>
              <a:t>Associate degree</a:t>
            </a:r>
          </a:p>
          <a:p>
            <a:r>
              <a:rPr lang="en-US" sz="2800" dirty="0"/>
              <a:t>Bachelor degree</a:t>
            </a:r>
          </a:p>
          <a:p>
            <a:r>
              <a:rPr lang="en-US" sz="2800" dirty="0"/>
              <a:t>Master degree</a:t>
            </a:r>
          </a:p>
          <a:p>
            <a:r>
              <a:rPr lang="en-US" sz="2800" dirty="0"/>
              <a:t>Doctorate</a:t>
            </a:r>
          </a:p>
          <a:p>
            <a:pPr marL="0" indent="0">
              <a:buNone/>
            </a:pPr>
            <a:endParaRPr lang="en-US" dirty="0" smtClean="0"/>
          </a:p>
          <a:p>
            <a:endParaRPr lang="en-US" dirty="0" smtClean="0"/>
          </a:p>
          <a:p>
            <a:pPr marL="0" indent="0">
              <a:buNone/>
            </a:pPr>
            <a:endParaRPr lang="en-US" dirty="0"/>
          </a:p>
        </p:txBody>
      </p:sp>
      <p:sp>
        <p:nvSpPr>
          <p:cNvPr id="2" name="Title 1"/>
          <p:cNvSpPr>
            <a:spLocks noGrp="1"/>
          </p:cNvSpPr>
          <p:nvPr>
            <p:ph type="title"/>
          </p:nvPr>
        </p:nvSpPr>
        <p:spPr/>
        <p:txBody>
          <a:bodyPr>
            <a:normAutofit fontScale="90000"/>
          </a:bodyPr>
          <a:lstStyle/>
          <a:p>
            <a:r>
              <a:rPr lang="en-US" dirty="0" smtClean="0">
                <a:solidFill>
                  <a:schemeClr val="bg1"/>
                </a:solidFill>
              </a:rPr>
              <a:t>Types of Post-Secondary Education/Training</a:t>
            </a:r>
            <a:endParaRPr lang="en-US" dirty="0">
              <a:solidFill>
                <a:schemeClr val="bg1"/>
              </a:solidFill>
            </a:endParaRP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7600979" y="5507181"/>
            <a:ext cx="1272858" cy="1159481"/>
          </a:xfrm>
          <a:prstGeom prst="rect">
            <a:avLst/>
          </a:prstGeom>
        </p:spPr>
      </p:pic>
    </p:spTree>
    <p:extLst>
      <p:ext uri="{BB962C8B-B14F-4D97-AF65-F5344CB8AC3E}">
        <p14:creationId xmlns:p14="http://schemas.microsoft.com/office/powerpoint/2010/main" val="41760611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400" dirty="0"/>
              <a:t>Be sure that high school classes/course of study are in line with college pre-entrance requirements</a:t>
            </a:r>
          </a:p>
          <a:p>
            <a:r>
              <a:rPr lang="en-US" sz="2400" dirty="0"/>
              <a:t>Research, research, research</a:t>
            </a:r>
          </a:p>
          <a:p>
            <a:r>
              <a:rPr lang="en-US" sz="2400" dirty="0"/>
              <a:t>Taking all testing that may be required (SAT’s) or college entrance tests</a:t>
            </a:r>
          </a:p>
          <a:p>
            <a:r>
              <a:rPr lang="en-US" sz="2400" dirty="0"/>
              <a:t>Take college campus tours</a:t>
            </a:r>
          </a:p>
          <a:p>
            <a:r>
              <a:rPr lang="en-US" sz="2400" dirty="0"/>
              <a:t>Find out about supports available at post-secondary schools</a:t>
            </a:r>
          </a:p>
          <a:p>
            <a:r>
              <a:rPr lang="en-US" sz="2400" dirty="0"/>
              <a:t>Develop good study skills, time management skills, and self-direction</a:t>
            </a:r>
          </a:p>
        </p:txBody>
      </p:sp>
      <p:sp>
        <p:nvSpPr>
          <p:cNvPr id="2" name="Title 1"/>
          <p:cNvSpPr>
            <a:spLocks noGrp="1"/>
          </p:cNvSpPr>
          <p:nvPr>
            <p:ph type="title"/>
          </p:nvPr>
        </p:nvSpPr>
        <p:spPr/>
        <p:txBody>
          <a:bodyPr>
            <a:normAutofit/>
          </a:bodyPr>
          <a:lstStyle/>
          <a:p>
            <a:r>
              <a:rPr lang="en-US" dirty="0" smtClean="0">
                <a:solidFill>
                  <a:schemeClr val="bg1"/>
                </a:solidFill>
              </a:rPr>
              <a:t>How High School Students Can Prepare </a:t>
            </a:r>
            <a:endParaRPr lang="en-US" dirty="0">
              <a:solidFill>
                <a:schemeClr val="bg1"/>
              </a:solidFill>
            </a:endParaRP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7600979" y="5507181"/>
            <a:ext cx="1272858" cy="1159481"/>
          </a:xfrm>
          <a:prstGeom prst="rect">
            <a:avLst/>
          </a:prstGeom>
        </p:spPr>
      </p:pic>
    </p:spTree>
    <p:extLst>
      <p:ext uri="{BB962C8B-B14F-4D97-AF65-F5344CB8AC3E}">
        <p14:creationId xmlns:p14="http://schemas.microsoft.com/office/powerpoint/2010/main" val="39845725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400" b="1" dirty="0"/>
              <a:t>Setting Career and Post-Secondary goals:</a:t>
            </a:r>
          </a:p>
          <a:p>
            <a:pPr marL="1257300" lvl="2" indent="-342900">
              <a:buFont typeface="Arial" panose="020B0604020202020204" pitchFamily="34" charset="0"/>
              <a:buChar char="•"/>
            </a:pPr>
            <a:r>
              <a:rPr lang="en-US" sz="2400" dirty="0"/>
              <a:t>Helping youth engage in self-exploration to identify interests, skills, and value</a:t>
            </a:r>
          </a:p>
          <a:p>
            <a:pPr marL="1257300" lvl="2" indent="-342900">
              <a:buFont typeface="Arial" panose="020B0604020202020204" pitchFamily="34" charset="0"/>
              <a:buChar char="•"/>
            </a:pPr>
            <a:r>
              <a:rPr lang="en-US" sz="2400" dirty="0"/>
              <a:t>Explore career options for informed decisions on college and career goals</a:t>
            </a:r>
          </a:p>
          <a:p>
            <a:pPr marL="1257300" lvl="2" indent="-342900">
              <a:buFont typeface="Arial" panose="020B0604020202020204" pitchFamily="34" charset="0"/>
              <a:buChar char="•"/>
            </a:pPr>
            <a:r>
              <a:rPr lang="en-US" sz="2400" dirty="0"/>
              <a:t>What does the youth hope to gain from the post-secondary experience?</a:t>
            </a:r>
          </a:p>
          <a:p>
            <a:pPr marL="1257300" lvl="2" indent="-342900">
              <a:buFont typeface="Arial" panose="020B0604020202020204" pitchFamily="34" charset="0"/>
              <a:buChar char="•"/>
            </a:pPr>
            <a:r>
              <a:rPr lang="en-US" sz="2400" dirty="0"/>
              <a:t>Make the most out of transition planning process</a:t>
            </a:r>
          </a:p>
          <a:p>
            <a:pPr marL="685800" lvl="2" indent="0">
              <a:buNone/>
            </a:pPr>
            <a:endParaRPr lang="en-US" sz="1800" dirty="0"/>
          </a:p>
          <a:p>
            <a:pPr marL="685800" lvl="2" indent="0">
              <a:buNone/>
            </a:pPr>
            <a:endParaRPr lang="en-US" sz="1800" dirty="0"/>
          </a:p>
        </p:txBody>
      </p:sp>
      <p:sp>
        <p:nvSpPr>
          <p:cNvPr id="2" name="Title 1"/>
          <p:cNvSpPr>
            <a:spLocks noGrp="1"/>
          </p:cNvSpPr>
          <p:nvPr>
            <p:ph type="title"/>
          </p:nvPr>
        </p:nvSpPr>
        <p:spPr/>
        <p:txBody>
          <a:bodyPr>
            <a:normAutofit fontScale="90000"/>
          </a:bodyPr>
          <a:lstStyle/>
          <a:p>
            <a:r>
              <a:rPr lang="en-US" dirty="0" smtClean="0">
                <a:solidFill>
                  <a:schemeClr val="bg1"/>
                </a:solidFill>
              </a:rPr>
              <a:t>Effective Family Support in Post-Secondary Education</a:t>
            </a:r>
            <a:endParaRPr lang="en-US" dirty="0">
              <a:solidFill>
                <a:schemeClr val="bg1"/>
              </a:solidFill>
            </a:endParaRP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7600979" y="5507181"/>
            <a:ext cx="1272858" cy="1159481"/>
          </a:xfrm>
          <a:prstGeom prst="rect">
            <a:avLst/>
          </a:prstGeom>
        </p:spPr>
      </p:pic>
    </p:spTree>
    <p:extLst>
      <p:ext uri="{BB962C8B-B14F-4D97-AF65-F5344CB8AC3E}">
        <p14:creationId xmlns:p14="http://schemas.microsoft.com/office/powerpoint/2010/main" val="2779695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73050"/>
            <a:ext cx="8224838" cy="1143000"/>
          </a:xfrm>
        </p:spPr>
        <p:txBody>
          <a:bodyPr/>
          <a:lstStyle/>
          <a:p>
            <a:pPr eaLnBrk="1" hangingPunct="1">
              <a:defRPr/>
            </a:pPr>
            <a:r>
              <a:rPr lang="en-US" altLang="en-US" sz="2800" dirty="0" smtClean="0">
                <a:latin typeface="+mn-lt"/>
                <a:ea typeface="+mj-ea"/>
                <a:cs typeface="+mj-cs"/>
              </a:rPr>
              <a:t>A Few Reminders on </a:t>
            </a:r>
            <a:br>
              <a:rPr lang="en-US" altLang="en-US" sz="2800" dirty="0" smtClean="0">
                <a:latin typeface="+mn-lt"/>
                <a:ea typeface="+mj-ea"/>
                <a:cs typeface="+mj-cs"/>
              </a:rPr>
            </a:br>
            <a:r>
              <a:rPr lang="en-US" altLang="en-US" sz="2800" dirty="0" smtClean="0">
                <a:latin typeface="+mn-lt"/>
                <a:ea typeface="+mj-ea"/>
                <a:cs typeface="+mj-cs"/>
              </a:rPr>
              <a:t>Webinar Etiquette</a:t>
            </a:r>
          </a:p>
        </p:txBody>
      </p:sp>
      <p:pic>
        <p:nvPicPr>
          <p:cNvPr id="4099"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44925" y="4514850"/>
            <a:ext cx="1233488" cy="1350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2475" y="2433638"/>
            <a:ext cx="1773238"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7" name="Straight Arrow Connector 6"/>
          <p:cNvCxnSpPr>
            <a:cxnSpLocks noChangeShapeType="1"/>
          </p:cNvCxnSpPr>
          <p:nvPr/>
        </p:nvCxnSpPr>
        <p:spPr bwMode="auto">
          <a:xfrm flipV="1">
            <a:off x="8261350" y="3119438"/>
            <a:ext cx="0" cy="479425"/>
          </a:xfrm>
          <a:prstGeom prst="straightConnector1">
            <a:avLst/>
          </a:prstGeom>
          <a:noFill/>
          <a:ln w="25400">
            <a:solidFill>
              <a:schemeClr val="accent1"/>
            </a:solidFill>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xmlns="">
                <a:noFill/>
              </a14:hiddenFill>
            </a:ext>
          </a:extLst>
        </p:spPr>
      </p:cxnSp>
      <p:sp>
        <p:nvSpPr>
          <p:cNvPr id="4102" name="Content Placeholder 2"/>
          <p:cNvSpPr txBox="1">
            <a:spLocks/>
          </p:cNvSpPr>
          <p:nvPr/>
        </p:nvSpPr>
        <p:spPr bwMode="auto">
          <a:xfrm>
            <a:off x="6196013" y="3886200"/>
            <a:ext cx="2879725" cy="2608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530225" indent="-501650">
              <a:defRPr sz="3200">
                <a:solidFill>
                  <a:schemeClr val="tx1"/>
                </a:solidFill>
                <a:latin typeface="Calibri" charset="0"/>
                <a:ea typeface="MS PGothic" charset="0"/>
                <a:cs typeface="MS PGothic" charset="0"/>
              </a:defRPr>
            </a:lvl1pPr>
            <a:lvl2pPr>
              <a:defRPr sz="2800">
                <a:solidFill>
                  <a:schemeClr val="tx1"/>
                </a:solidFill>
                <a:latin typeface="Calibri" charset="0"/>
                <a:ea typeface="MS PGothic" charset="0"/>
                <a:cs typeface="MS PGothic" charset="0"/>
              </a:defRPr>
            </a:lvl2pPr>
            <a:lvl3pPr>
              <a:defRPr sz="24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Arial"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Arial"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Arial"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Arial" charset="0"/>
              <a:buChar char="»"/>
              <a:defRPr sz="2000">
                <a:solidFill>
                  <a:schemeClr val="tx1"/>
                </a:solidFill>
                <a:latin typeface="Calibri" charset="0"/>
                <a:ea typeface="MS PGothic" charset="0"/>
                <a:cs typeface="MS PGothic" charset="0"/>
              </a:defRPr>
            </a:lvl9pPr>
          </a:lstStyle>
          <a:p>
            <a:pPr>
              <a:spcAft>
                <a:spcPts val="2400"/>
              </a:spcAft>
              <a:buFont typeface="Wingdings" charset="0"/>
              <a:buChar char="ü"/>
            </a:pPr>
            <a:r>
              <a:rPr lang="en-US" sz="2400">
                <a:latin typeface="Avenir Medium" charset="0"/>
              </a:rPr>
              <a:t>You can also “</a:t>
            </a:r>
            <a:r>
              <a:rPr lang="en-US" altLang="ja-JP" sz="2400">
                <a:solidFill>
                  <a:srgbClr val="A50021"/>
                </a:solidFill>
                <a:latin typeface="Avenir Medium" charset="0"/>
              </a:rPr>
              <a:t>Raise Your Hand</a:t>
            </a:r>
            <a:r>
              <a:rPr lang="en-US" sz="2400">
                <a:latin typeface="Avenir Medium" charset="0"/>
              </a:rPr>
              <a:t>”</a:t>
            </a:r>
            <a:r>
              <a:rPr lang="en-US" altLang="ja-JP" sz="2400">
                <a:latin typeface="Avenir Medium" charset="0"/>
              </a:rPr>
              <a:t> using the icon at the top left.</a:t>
            </a:r>
            <a:endParaRPr lang="en-US" sz="2400">
              <a:latin typeface="Avenir Medium" charset="0"/>
            </a:endParaRPr>
          </a:p>
        </p:txBody>
      </p:sp>
      <p:sp>
        <p:nvSpPr>
          <p:cNvPr id="4103" name="Content Placeholder 2"/>
          <p:cNvSpPr txBox="1">
            <a:spLocks/>
          </p:cNvSpPr>
          <p:nvPr/>
        </p:nvSpPr>
        <p:spPr bwMode="auto">
          <a:xfrm>
            <a:off x="3082925" y="2289175"/>
            <a:ext cx="2444750" cy="2459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530225" indent="-501650">
              <a:defRPr sz="3200">
                <a:solidFill>
                  <a:schemeClr val="tx1"/>
                </a:solidFill>
                <a:latin typeface="Calibri" charset="0"/>
                <a:ea typeface="MS PGothic" charset="0"/>
                <a:cs typeface="MS PGothic" charset="0"/>
              </a:defRPr>
            </a:lvl1pPr>
            <a:lvl2pPr>
              <a:defRPr sz="2800">
                <a:solidFill>
                  <a:schemeClr val="tx1"/>
                </a:solidFill>
                <a:latin typeface="Calibri" charset="0"/>
                <a:ea typeface="MS PGothic" charset="0"/>
                <a:cs typeface="MS PGothic" charset="0"/>
              </a:defRPr>
            </a:lvl2pPr>
            <a:lvl3pPr>
              <a:defRPr sz="24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Arial"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Arial"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Arial"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Arial" charset="0"/>
              <a:buChar char="»"/>
              <a:defRPr sz="2000">
                <a:solidFill>
                  <a:schemeClr val="tx1"/>
                </a:solidFill>
                <a:latin typeface="Calibri" charset="0"/>
                <a:ea typeface="MS PGothic" charset="0"/>
                <a:cs typeface="MS PGothic" charset="0"/>
              </a:defRPr>
            </a:lvl9pPr>
          </a:lstStyle>
          <a:p>
            <a:pPr eaLnBrk="1" hangingPunct="1">
              <a:spcAft>
                <a:spcPts val="2400"/>
              </a:spcAft>
              <a:buFont typeface="Wingdings" charset="0"/>
              <a:buChar char="ü"/>
            </a:pPr>
            <a:r>
              <a:rPr lang="en-US" sz="2200">
                <a:latin typeface="Avenir Medium" charset="0"/>
              </a:rPr>
              <a:t>Please feel free to use the </a:t>
            </a:r>
            <a:r>
              <a:rPr lang="ja-JP" altLang="en-US" sz="2200">
                <a:latin typeface="Avenir Medium" charset="0"/>
              </a:rPr>
              <a:t>“</a:t>
            </a:r>
            <a:r>
              <a:rPr lang="en-US" altLang="ja-JP" sz="2200">
                <a:solidFill>
                  <a:srgbClr val="A50021"/>
                </a:solidFill>
                <a:latin typeface="Avenir Medium" charset="0"/>
              </a:rPr>
              <a:t>Chat</a:t>
            </a:r>
            <a:r>
              <a:rPr lang="ja-JP" altLang="en-US" sz="2200">
                <a:latin typeface="Avenir Medium" charset="0"/>
              </a:rPr>
              <a:t>”</a:t>
            </a:r>
            <a:r>
              <a:rPr lang="en-US" altLang="ja-JP" sz="2200">
                <a:latin typeface="Avenir Medium" charset="0"/>
              </a:rPr>
              <a:t> box for your questions or comments.</a:t>
            </a:r>
            <a:endParaRPr lang="en-US" sz="2200">
              <a:latin typeface="Avenir Medium" charset="0"/>
            </a:endParaRPr>
          </a:p>
        </p:txBody>
      </p:sp>
      <p:sp>
        <p:nvSpPr>
          <p:cNvPr id="4104" name="Content Placeholder 2"/>
          <p:cNvSpPr txBox="1">
            <a:spLocks/>
          </p:cNvSpPr>
          <p:nvPr/>
        </p:nvSpPr>
        <p:spPr bwMode="auto">
          <a:xfrm>
            <a:off x="554038" y="1887538"/>
            <a:ext cx="2193925" cy="2009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530225" indent="-501650">
              <a:defRPr sz="3200">
                <a:solidFill>
                  <a:schemeClr val="tx1"/>
                </a:solidFill>
                <a:latin typeface="Calibri" charset="0"/>
                <a:ea typeface="MS PGothic" charset="0"/>
                <a:cs typeface="MS PGothic" charset="0"/>
              </a:defRPr>
            </a:lvl1pPr>
            <a:lvl2pPr>
              <a:defRPr sz="2800">
                <a:solidFill>
                  <a:schemeClr val="tx1"/>
                </a:solidFill>
                <a:latin typeface="Calibri" charset="0"/>
                <a:ea typeface="MS PGothic" charset="0"/>
                <a:cs typeface="MS PGothic" charset="0"/>
              </a:defRPr>
            </a:lvl2pPr>
            <a:lvl3pPr>
              <a:defRPr sz="24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Arial"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Arial"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Arial"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Arial" charset="0"/>
              <a:buChar char="»"/>
              <a:defRPr sz="2000">
                <a:solidFill>
                  <a:schemeClr val="tx1"/>
                </a:solidFill>
                <a:latin typeface="Calibri" charset="0"/>
                <a:ea typeface="MS PGothic" charset="0"/>
                <a:cs typeface="MS PGothic" charset="0"/>
              </a:defRPr>
            </a:lvl9pPr>
          </a:lstStyle>
          <a:p>
            <a:pPr eaLnBrk="1" hangingPunct="1">
              <a:spcAft>
                <a:spcPts val="2400"/>
              </a:spcAft>
              <a:buFont typeface="Wingdings" charset="0"/>
              <a:buChar char="ü"/>
            </a:pPr>
            <a:r>
              <a:rPr lang="en-US" sz="2400">
                <a:latin typeface="Avenir Medium" charset="0"/>
              </a:rPr>
              <a:t>Please remember to “</a:t>
            </a:r>
            <a:r>
              <a:rPr lang="en-US" altLang="ja-JP" sz="2400">
                <a:solidFill>
                  <a:srgbClr val="A50021"/>
                </a:solidFill>
                <a:latin typeface="Avenir Medium" charset="0"/>
              </a:rPr>
              <a:t>mute</a:t>
            </a:r>
            <a:r>
              <a:rPr lang="en-US" sz="2400">
                <a:latin typeface="Avenir Medium" charset="0"/>
              </a:rPr>
              <a:t>”</a:t>
            </a:r>
            <a:r>
              <a:rPr lang="en-US" altLang="ja-JP" sz="2400">
                <a:latin typeface="Avenir Medium" charset="0"/>
              </a:rPr>
              <a:t> your line.</a:t>
            </a:r>
            <a:endParaRPr lang="en-US" sz="2400">
              <a:latin typeface="Avenir Medium" charset="0"/>
            </a:endParaRPr>
          </a:p>
        </p:txBody>
      </p:sp>
      <p:pic>
        <p:nvPicPr>
          <p:cNvPr id="410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4130675"/>
            <a:ext cx="768350" cy="768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299955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800" b="1" dirty="0"/>
              <a:t>Obtaining Supports</a:t>
            </a:r>
          </a:p>
          <a:p>
            <a:pPr marL="1200150" lvl="2" indent="-285750">
              <a:buFont typeface="Arial" panose="020B0604020202020204" pitchFamily="34" charset="0"/>
              <a:buChar char="•"/>
            </a:pPr>
            <a:r>
              <a:rPr lang="en-US" sz="2800" dirty="0"/>
              <a:t>Explore strengths and weaknesses</a:t>
            </a:r>
          </a:p>
          <a:p>
            <a:pPr marL="1200150" lvl="2" indent="-285750">
              <a:buFont typeface="Arial" panose="020B0604020202020204" pitchFamily="34" charset="0"/>
              <a:buChar char="•"/>
            </a:pPr>
            <a:r>
              <a:rPr lang="en-US" sz="2800" dirty="0"/>
              <a:t>Disability education</a:t>
            </a:r>
          </a:p>
          <a:p>
            <a:pPr marL="1200150" lvl="2" indent="-285750">
              <a:buFont typeface="Arial" panose="020B0604020202020204" pitchFamily="34" charset="0"/>
              <a:buChar char="•"/>
            </a:pPr>
            <a:r>
              <a:rPr lang="en-US" sz="2800" dirty="0"/>
              <a:t>Disclosure</a:t>
            </a:r>
          </a:p>
          <a:p>
            <a:pPr marL="1200150" lvl="2" indent="-285750">
              <a:buFont typeface="Arial" panose="020B0604020202020204" pitchFamily="34" charset="0"/>
              <a:buChar char="•"/>
            </a:pPr>
            <a:r>
              <a:rPr lang="en-US" sz="2800" dirty="0"/>
              <a:t>Understand rights and responsibilities</a:t>
            </a:r>
          </a:p>
          <a:p>
            <a:pPr marL="1200150" lvl="2" indent="-285750">
              <a:buFont typeface="Arial" panose="020B0604020202020204" pitchFamily="34" charset="0"/>
              <a:buChar char="•"/>
            </a:pPr>
            <a:r>
              <a:rPr lang="en-US" sz="2800" dirty="0"/>
              <a:t>Disability Resource Centers</a:t>
            </a:r>
          </a:p>
        </p:txBody>
      </p:sp>
      <p:sp>
        <p:nvSpPr>
          <p:cNvPr id="2" name="Title 1"/>
          <p:cNvSpPr>
            <a:spLocks noGrp="1"/>
          </p:cNvSpPr>
          <p:nvPr>
            <p:ph type="title"/>
          </p:nvPr>
        </p:nvSpPr>
        <p:spPr/>
        <p:txBody>
          <a:bodyPr>
            <a:normAutofit fontScale="90000"/>
          </a:bodyPr>
          <a:lstStyle/>
          <a:p>
            <a:r>
              <a:rPr lang="en-US" dirty="0">
                <a:solidFill>
                  <a:schemeClr val="bg1"/>
                </a:solidFill>
              </a:rPr>
              <a:t>Effective Family Support in Post-Secondary Education</a:t>
            </a: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7600979" y="5507181"/>
            <a:ext cx="1272858" cy="1159481"/>
          </a:xfrm>
          <a:prstGeom prst="rect">
            <a:avLst/>
          </a:prstGeom>
        </p:spPr>
      </p:pic>
    </p:spTree>
    <p:extLst>
      <p:ext uri="{BB962C8B-B14F-4D97-AF65-F5344CB8AC3E}">
        <p14:creationId xmlns:p14="http://schemas.microsoft.com/office/powerpoint/2010/main" val="29132545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800" b="1" dirty="0"/>
              <a:t>Get to know the school</a:t>
            </a:r>
          </a:p>
          <a:p>
            <a:pPr marL="1200150" lvl="2" indent="-285750">
              <a:buFont typeface="Arial" panose="020B0604020202020204" pitchFamily="34" charset="0"/>
              <a:buChar char="•"/>
            </a:pPr>
            <a:r>
              <a:rPr lang="en-US" sz="2800" dirty="0"/>
              <a:t>Become familiar with the campus</a:t>
            </a:r>
          </a:p>
          <a:p>
            <a:pPr marL="1200150" lvl="2" indent="-285750">
              <a:buFont typeface="Arial" panose="020B0604020202020204" pitchFamily="34" charset="0"/>
              <a:buChar char="•"/>
            </a:pPr>
            <a:r>
              <a:rPr lang="en-US" sz="2800" dirty="0"/>
              <a:t>Practice daily activities</a:t>
            </a:r>
          </a:p>
          <a:p>
            <a:pPr marL="1200150" lvl="2" indent="-285750">
              <a:buFont typeface="Arial" panose="020B0604020202020204" pitchFamily="34" charset="0"/>
              <a:buChar char="•"/>
            </a:pPr>
            <a:r>
              <a:rPr lang="en-US" sz="2800" dirty="0"/>
              <a:t>Connect with other students</a:t>
            </a:r>
          </a:p>
          <a:p>
            <a:pPr marL="1200150" lvl="2" indent="-285750">
              <a:buFont typeface="Arial" panose="020B0604020202020204" pitchFamily="34" charset="0"/>
              <a:buChar char="•"/>
            </a:pPr>
            <a:r>
              <a:rPr lang="en-US" sz="2800" dirty="0"/>
              <a:t>Meeting teachers prior to the start of semester</a:t>
            </a:r>
          </a:p>
          <a:p>
            <a:pPr marL="685800" lvl="2" indent="0">
              <a:buNone/>
            </a:pPr>
            <a:endParaRPr lang="en-US" sz="2800" dirty="0"/>
          </a:p>
          <a:p>
            <a:pPr lvl="2"/>
            <a:endParaRPr lang="en-US" sz="2800" dirty="0"/>
          </a:p>
        </p:txBody>
      </p:sp>
      <p:sp>
        <p:nvSpPr>
          <p:cNvPr id="2" name="Title 1"/>
          <p:cNvSpPr>
            <a:spLocks noGrp="1"/>
          </p:cNvSpPr>
          <p:nvPr>
            <p:ph type="title"/>
          </p:nvPr>
        </p:nvSpPr>
        <p:spPr/>
        <p:txBody>
          <a:bodyPr>
            <a:normAutofit fontScale="90000"/>
          </a:bodyPr>
          <a:lstStyle/>
          <a:p>
            <a:r>
              <a:rPr lang="en-US" dirty="0">
                <a:solidFill>
                  <a:schemeClr val="bg1"/>
                </a:solidFill>
              </a:rPr>
              <a:t>Effective Family Support in Post-Secondary Education</a:t>
            </a: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7600979" y="5507181"/>
            <a:ext cx="1272858" cy="1159481"/>
          </a:xfrm>
          <a:prstGeom prst="rect">
            <a:avLst/>
          </a:prstGeom>
        </p:spPr>
      </p:pic>
    </p:spTree>
    <p:extLst>
      <p:ext uri="{BB962C8B-B14F-4D97-AF65-F5344CB8AC3E}">
        <p14:creationId xmlns:p14="http://schemas.microsoft.com/office/powerpoint/2010/main" val="20787465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Helping youth make informed decisions</a:t>
            </a:r>
          </a:p>
          <a:p>
            <a:r>
              <a:rPr lang="en-US" sz="2800" dirty="0"/>
              <a:t>Promote Self-Advocacy</a:t>
            </a:r>
          </a:p>
          <a:p>
            <a:r>
              <a:rPr lang="en-US" sz="2800" dirty="0"/>
              <a:t>Address transportation</a:t>
            </a:r>
          </a:p>
          <a:p>
            <a:r>
              <a:rPr lang="en-US" sz="2800" dirty="0"/>
              <a:t>Assist with money management</a:t>
            </a:r>
          </a:p>
          <a:p>
            <a:r>
              <a:rPr lang="en-US" sz="2800" dirty="0"/>
              <a:t>Developing a schedule/time-management</a:t>
            </a:r>
          </a:p>
          <a:p>
            <a:r>
              <a:rPr lang="en-US" sz="2800" dirty="0"/>
              <a:t>Have a plan for emergencies</a:t>
            </a:r>
          </a:p>
          <a:p>
            <a:pPr marL="0" indent="0">
              <a:buNone/>
            </a:pPr>
            <a:endParaRPr lang="en-US" sz="1800" dirty="0"/>
          </a:p>
          <a:p>
            <a:pPr marL="0" indent="0">
              <a:buNone/>
            </a:pPr>
            <a:endParaRPr lang="en-US" sz="1800" dirty="0"/>
          </a:p>
        </p:txBody>
      </p:sp>
      <p:sp>
        <p:nvSpPr>
          <p:cNvPr id="2" name="Title 1"/>
          <p:cNvSpPr>
            <a:spLocks noGrp="1"/>
          </p:cNvSpPr>
          <p:nvPr>
            <p:ph type="title"/>
          </p:nvPr>
        </p:nvSpPr>
        <p:spPr/>
        <p:txBody>
          <a:bodyPr>
            <a:normAutofit fontScale="90000"/>
          </a:bodyPr>
          <a:lstStyle/>
          <a:p>
            <a:r>
              <a:rPr lang="en-US" dirty="0">
                <a:solidFill>
                  <a:schemeClr val="bg1"/>
                </a:solidFill>
              </a:rPr>
              <a:t>Effective Family Support in Post-Secondary Education</a:t>
            </a: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7600979" y="5507181"/>
            <a:ext cx="1272858" cy="1159481"/>
          </a:xfrm>
          <a:prstGeom prst="rect">
            <a:avLst/>
          </a:prstGeom>
        </p:spPr>
      </p:pic>
    </p:spTree>
    <p:extLst>
      <p:ext uri="{BB962C8B-B14F-4D97-AF65-F5344CB8AC3E}">
        <p14:creationId xmlns:p14="http://schemas.microsoft.com/office/powerpoint/2010/main" val="42025249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454727"/>
            <a:ext cx="7886700" cy="5070764"/>
          </a:xfrm>
        </p:spPr>
        <p:txBody>
          <a:bodyPr>
            <a:noAutofit/>
          </a:bodyPr>
          <a:lstStyle/>
          <a:p>
            <a:r>
              <a:rPr lang="en-US" sz="2800" dirty="0"/>
              <a:t>Disability Resource Centers place heavy emphasis on the students advocating for their own needs.</a:t>
            </a:r>
          </a:p>
          <a:p>
            <a:r>
              <a:rPr lang="en-US" sz="2800" dirty="0"/>
              <a:t>A release of information is needed for parents to speak with college staff regarding their child.</a:t>
            </a:r>
          </a:p>
          <a:p>
            <a:r>
              <a:rPr lang="en-US" sz="2800" dirty="0"/>
              <a:t>Disability Resource Centers will want recent (within 3-5 years) disability documentation/diagnosis.</a:t>
            </a:r>
          </a:p>
          <a:p>
            <a:r>
              <a:rPr lang="en-US" sz="2800" dirty="0"/>
              <a:t>Be sure to obtain the most recent educational/specialty evaluation, IEP, and Summary of Performance (SOP) from the high school prior to exiting.</a:t>
            </a:r>
          </a:p>
          <a:p>
            <a:r>
              <a:rPr lang="en-US" sz="2800" dirty="0"/>
              <a:t>Practice initial meeting with youth.</a:t>
            </a:r>
          </a:p>
        </p:txBody>
      </p:sp>
      <p:sp>
        <p:nvSpPr>
          <p:cNvPr id="2" name="Title 1"/>
          <p:cNvSpPr>
            <a:spLocks noGrp="1"/>
          </p:cNvSpPr>
          <p:nvPr>
            <p:ph type="title"/>
          </p:nvPr>
        </p:nvSpPr>
        <p:spPr/>
        <p:txBody>
          <a:bodyPr>
            <a:normAutofit fontScale="90000"/>
          </a:bodyPr>
          <a:lstStyle/>
          <a:p>
            <a:r>
              <a:rPr lang="en-US" dirty="0" smtClean="0">
                <a:solidFill>
                  <a:schemeClr val="bg1"/>
                </a:solidFill>
              </a:rPr>
              <a:t>Working with Disability Resource Centers</a:t>
            </a:r>
            <a:endParaRPr lang="en-US" dirty="0">
              <a:solidFill>
                <a:schemeClr val="bg1"/>
              </a:solidFill>
            </a:endParaRP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7600979" y="5507181"/>
            <a:ext cx="1272858" cy="1159481"/>
          </a:xfrm>
          <a:prstGeom prst="rect">
            <a:avLst/>
          </a:prstGeom>
        </p:spPr>
      </p:pic>
    </p:spTree>
    <p:extLst>
      <p:ext uri="{BB962C8B-B14F-4D97-AF65-F5344CB8AC3E}">
        <p14:creationId xmlns:p14="http://schemas.microsoft.com/office/powerpoint/2010/main" val="882223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dirty="0" smtClean="0"/>
              <a:t>Become familiar with local college and vocational training schools</a:t>
            </a:r>
          </a:p>
          <a:p>
            <a:r>
              <a:rPr lang="en-US" dirty="0" smtClean="0"/>
              <a:t>Invite college program reps to speak with families</a:t>
            </a:r>
          </a:p>
          <a:p>
            <a:r>
              <a:rPr lang="en-US" dirty="0" smtClean="0"/>
              <a:t>Provide families literature and/or links</a:t>
            </a:r>
          </a:p>
          <a:p>
            <a:r>
              <a:rPr lang="en-US" dirty="0" smtClean="0"/>
              <a:t>Provide VR Program Information/invite VR reps to speak with families and youth</a:t>
            </a:r>
            <a:endParaRPr lang="en-US" dirty="0"/>
          </a:p>
        </p:txBody>
      </p:sp>
      <p:sp>
        <p:nvSpPr>
          <p:cNvPr id="5" name="Title 4"/>
          <p:cNvSpPr>
            <a:spLocks noGrp="1"/>
          </p:cNvSpPr>
          <p:nvPr>
            <p:ph type="title"/>
          </p:nvPr>
        </p:nvSpPr>
        <p:spPr/>
        <p:txBody>
          <a:bodyPr/>
          <a:lstStyle/>
          <a:p>
            <a:r>
              <a:rPr lang="en-US" dirty="0" smtClean="0">
                <a:solidFill>
                  <a:schemeClr val="bg1"/>
                </a:solidFill>
              </a:rPr>
              <a:t>Parent Centers</a:t>
            </a:r>
            <a:endParaRPr lang="en-US" dirty="0">
              <a:solidFill>
                <a:schemeClr val="bg1"/>
              </a:solidFill>
            </a:endParaRPr>
          </a:p>
        </p:txBody>
      </p:sp>
    </p:spTree>
    <p:extLst>
      <p:ext uri="{BB962C8B-B14F-4D97-AF65-F5344CB8AC3E}">
        <p14:creationId xmlns:p14="http://schemas.microsoft.com/office/powerpoint/2010/main" val="34860198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fontScale="70000" lnSpcReduction="20000"/>
          </a:bodyPr>
          <a:lstStyle/>
          <a:p>
            <a:pPr marL="0" indent="0">
              <a:buNone/>
            </a:pPr>
            <a:r>
              <a:rPr lang="en-US" b="1" dirty="0" smtClean="0"/>
              <a:t>What types of associated services can VR provide to students in post-secondary college and vocational programs? (examples)</a:t>
            </a:r>
          </a:p>
          <a:p>
            <a:r>
              <a:rPr lang="en-US" dirty="0" smtClean="0"/>
              <a:t>Career exploration</a:t>
            </a:r>
          </a:p>
          <a:p>
            <a:r>
              <a:rPr lang="en-US" dirty="0" smtClean="0"/>
              <a:t>Vocational counseling</a:t>
            </a:r>
          </a:p>
          <a:p>
            <a:r>
              <a:rPr lang="en-US" dirty="0" smtClean="0"/>
              <a:t>Evaluations</a:t>
            </a:r>
          </a:p>
          <a:p>
            <a:r>
              <a:rPr lang="en-US" dirty="0" smtClean="0"/>
              <a:t>Assistive Technology</a:t>
            </a:r>
          </a:p>
          <a:p>
            <a:r>
              <a:rPr lang="en-US" dirty="0" smtClean="0"/>
              <a:t>Tuition support</a:t>
            </a:r>
          </a:p>
          <a:p>
            <a:r>
              <a:rPr lang="en-US" dirty="0" smtClean="0"/>
              <a:t>Books/supplies</a:t>
            </a:r>
          </a:p>
          <a:p>
            <a:r>
              <a:rPr lang="en-US" dirty="0" smtClean="0"/>
              <a:t>Tutoring</a:t>
            </a:r>
          </a:p>
          <a:p>
            <a:r>
              <a:rPr lang="en-US" dirty="0" smtClean="0"/>
              <a:t>Transportation</a:t>
            </a:r>
          </a:p>
          <a:p>
            <a:pPr marL="0" indent="0">
              <a:buNone/>
            </a:pPr>
            <a:r>
              <a:rPr lang="en-US" sz="2600" i="1" dirty="0" smtClean="0">
                <a:solidFill>
                  <a:srgbClr val="7030A0"/>
                </a:solidFill>
              </a:rPr>
              <a:t>VR services are individualized and must be necessary to meet IPE goals.  Some services may be dependent on economic need or state funding and service support/delivery varies state to state</a:t>
            </a:r>
            <a:r>
              <a:rPr lang="en-US" sz="2600" i="1" dirty="0" smtClean="0"/>
              <a:t>.</a:t>
            </a:r>
          </a:p>
        </p:txBody>
      </p:sp>
      <p:sp>
        <p:nvSpPr>
          <p:cNvPr id="5" name="Title 4"/>
          <p:cNvSpPr>
            <a:spLocks noGrp="1"/>
          </p:cNvSpPr>
          <p:nvPr>
            <p:ph type="title"/>
          </p:nvPr>
        </p:nvSpPr>
        <p:spPr/>
        <p:txBody>
          <a:bodyPr>
            <a:normAutofit fontScale="90000"/>
          </a:bodyPr>
          <a:lstStyle/>
          <a:p>
            <a:r>
              <a:rPr lang="en-US" dirty="0" smtClean="0">
                <a:solidFill>
                  <a:schemeClr val="bg1"/>
                </a:solidFill>
              </a:rPr>
              <a:t>The Vocational Rehabilitation Connection</a:t>
            </a:r>
            <a:endParaRPr lang="en-US" dirty="0">
              <a:solidFill>
                <a:schemeClr val="bg1"/>
              </a:solidFill>
            </a:endParaRPr>
          </a:p>
        </p:txBody>
      </p:sp>
    </p:spTree>
    <p:extLst>
      <p:ext uri="{BB962C8B-B14F-4D97-AF65-F5344CB8AC3E}">
        <p14:creationId xmlns:p14="http://schemas.microsoft.com/office/powerpoint/2010/main" val="14331130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fontScale="55000" lnSpcReduction="20000"/>
          </a:bodyPr>
          <a:lstStyle/>
          <a:p>
            <a:pPr marL="0" indent="0">
              <a:buNone/>
            </a:pPr>
            <a:r>
              <a:rPr lang="en-US" b="1" dirty="0" smtClean="0"/>
              <a:t>Workforce Innovation and Opportunity Act (WIOA) and VR provision of Pre-Employment Transition Services:  </a:t>
            </a:r>
            <a:r>
              <a:rPr lang="en-US" i="1" u="sng" dirty="0" smtClean="0"/>
              <a:t>(*14-21 in high school or post-secondary- do not need to be VR eligible)</a:t>
            </a:r>
          </a:p>
          <a:p>
            <a:pPr marL="0" indent="0">
              <a:buNone/>
            </a:pPr>
            <a:endParaRPr lang="en-US" i="1" u="sng" dirty="0" smtClean="0"/>
          </a:p>
          <a:p>
            <a:pPr marL="0" indent="0">
              <a:buNone/>
            </a:pPr>
            <a:r>
              <a:rPr lang="en-US" b="1" dirty="0" smtClean="0"/>
              <a:t>Required Pre-ETS:</a:t>
            </a:r>
          </a:p>
          <a:p>
            <a:pPr marL="457200" lvl="1" indent="0">
              <a:buNone/>
            </a:pPr>
            <a:r>
              <a:rPr lang="en-US" sz="3200" dirty="0" smtClean="0"/>
              <a:t>1.  Job </a:t>
            </a:r>
            <a:r>
              <a:rPr lang="en-US" sz="3200" dirty="0"/>
              <a:t>exploration counseling</a:t>
            </a:r>
          </a:p>
          <a:p>
            <a:pPr marL="457200" lvl="1" indent="0">
              <a:buNone/>
            </a:pPr>
            <a:r>
              <a:rPr lang="en-US" sz="3200" dirty="0" smtClean="0"/>
              <a:t>2.  Work </a:t>
            </a:r>
            <a:r>
              <a:rPr lang="en-US" sz="3200" dirty="0"/>
              <a:t>based learning experiences</a:t>
            </a:r>
          </a:p>
          <a:p>
            <a:pPr marL="457200" lvl="1" indent="0">
              <a:buNone/>
            </a:pPr>
            <a:r>
              <a:rPr lang="en-US" sz="3200" dirty="0" smtClean="0"/>
              <a:t>3.  Counseling </a:t>
            </a:r>
            <a:r>
              <a:rPr lang="en-US" sz="3200" dirty="0"/>
              <a:t>on opportunities for enrollment in comprehensive transition or postsecondary educational program at institutions of higher education</a:t>
            </a:r>
          </a:p>
          <a:p>
            <a:pPr marL="457200" lvl="1" indent="0">
              <a:buNone/>
            </a:pPr>
            <a:r>
              <a:rPr lang="en-US" sz="3200" dirty="0" smtClean="0"/>
              <a:t>4.  Workplace </a:t>
            </a:r>
            <a:r>
              <a:rPr lang="en-US" sz="3200" dirty="0"/>
              <a:t>readiness training to develop social skills and independent living skills</a:t>
            </a:r>
          </a:p>
          <a:p>
            <a:pPr marL="457200" lvl="1" indent="0">
              <a:buNone/>
            </a:pPr>
            <a:r>
              <a:rPr lang="en-US" sz="3200" dirty="0" smtClean="0"/>
              <a:t>5. Instruction </a:t>
            </a:r>
            <a:r>
              <a:rPr lang="en-US" sz="3200" dirty="0"/>
              <a:t>in self-advocacy </a:t>
            </a:r>
          </a:p>
          <a:p>
            <a:pPr marL="0" indent="0">
              <a:buNone/>
            </a:pPr>
            <a:endParaRPr lang="en-US" dirty="0"/>
          </a:p>
          <a:p>
            <a:pPr marL="0" indent="0">
              <a:buNone/>
            </a:pPr>
            <a:endParaRPr lang="en-US" dirty="0" smtClean="0"/>
          </a:p>
          <a:p>
            <a:pPr marL="0" indent="0">
              <a:buNone/>
            </a:pPr>
            <a:r>
              <a:rPr lang="en-US" dirty="0" smtClean="0">
                <a:solidFill>
                  <a:srgbClr val="7030A0"/>
                </a:solidFill>
              </a:rPr>
              <a:t>How are Pre-ETS made available to students in your state?</a:t>
            </a:r>
          </a:p>
          <a:p>
            <a:pPr marL="0" indent="0">
              <a:buNone/>
            </a:pPr>
            <a:r>
              <a:rPr lang="en-US" dirty="0" smtClean="0">
                <a:solidFill>
                  <a:srgbClr val="7030A0"/>
                </a:solidFill>
              </a:rPr>
              <a:t>How do students access VR for Pre-ETS or additional services?   </a:t>
            </a:r>
            <a:endParaRPr lang="en-US" dirty="0">
              <a:solidFill>
                <a:srgbClr val="7030A0"/>
              </a:solidFill>
            </a:endParaRPr>
          </a:p>
        </p:txBody>
      </p:sp>
      <p:sp>
        <p:nvSpPr>
          <p:cNvPr id="5" name="Title 4"/>
          <p:cNvSpPr>
            <a:spLocks noGrp="1"/>
          </p:cNvSpPr>
          <p:nvPr>
            <p:ph type="title"/>
          </p:nvPr>
        </p:nvSpPr>
        <p:spPr/>
        <p:txBody>
          <a:bodyPr>
            <a:normAutofit fontScale="90000"/>
          </a:bodyPr>
          <a:lstStyle/>
          <a:p>
            <a:r>
              <a:rPr lang="en-US" dirty="0">
                <a:solidFill>
                  <a:schemeClr val="bg1"/>
                </a:solidFill>
              </a:rPr>
              <a:t>The Vocational Rehabilitation Connection</a:t>
            </a:r>
            <a:endParaRPr lang="en-US" dirty="0"/>
          </a:p>
        </p:txBody>
      </p:sp>
    </p:spTree>
    <p:extLst>
      <p:ext uri="{BB962C8B-B14F-4D97-AF65-F5344CB8AC3E}">
        <p14:creationId xmlns:p14="http://schemas.microsoft.com/office/powerpoint/2010/main" val="17429023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Autofit/>
          </a:bodyPr>
          <a:lstStyle/>
          <a:p>
            <a:pPr marL="0" indent="0">
              <a:buNone/>
            </a:pPr>
            <a:r>
              <a:rPr lang="en-US" sz="1800" b="1" dirty="0"/>
              <a:t>Q. </a:t>
            </a:r>
            <a:r>
              <a:rPr lang="en-US" sz="2400" b="1" dirty="0"/>
              <a:t>How will </a:t>
            </a:r>
            <a:r>
              <a:rPr lang="en-US" sz="2400" b="1" dirty="0" smtClean="0"/>
              <a:t>a student acquire accommodations in a post-secondary education setting?</a:t>
            </a:r>
            <a:endParaRPr lang="en-US" sz="2400" b="1" dirty="0"/>
          </a:p>
          <a:p>
            <a:r>
              <a:rPr lang="en-US" sz="2400" dirty="0"/>
              <a:t>It is the student’s responsibility to connect with Disability Resource Center, supply educational/medical records, and inform teachers of accommodations that were approved.</a:t>
            </a:r>
          </a:p>
          <a:p>
            <a:pPr marL="0" indent="0">
              <a:buNone/>
            </a:pPr>
            <a:endParaRPr lang="en-US" sz="2400" dirty="0"/>
          </a:p>
          <a:p>
            <a:pPr marL="0" indent="0">
              <a:buNone/>
            </a:pPr>
            <a:r>
              <a:rPr lang="en-US" sz="2400" b="1" dirty="0"/>
              <a:t>Q. Can </a:t>
            </a:r>
            <a:r>
              <a:rPr lang="en-US" sz="2400" b="1" dirty="0" smtClean="0"/>
              <a:t>a student receive </a:t>
            </a:r>
            <a:r>
              <a:rPr lang="en-US" sz="2400" b="1" dirty="0"/>
              <a:t>the same accommodations </a:t>
            </a:r>
            <a:r>
              <a:rPr lang="en-US" sz="2400" b="1" dirty="0" smtClean="0"/>
              <a:t>they </a:t>
            </a:r>
            <a:r>
              <a:rPr lang="en-US" sz="2400" b="1" dirty="0"/>
              <a:t>had in high school?  </a:t>
            </a:r>
          </a:p>
          <a:p>
            <a:r>
              <a:rPr lang="en-US" sz="2400" dirty="0"/>
              <a:t>There may be similar accommodations.  Disability Resource Center at college will determine what accommodations are needed to provide access to the curriculum.</a:t>
            </a:r>
          </a:p>
        </p:txBody>
      </p:sp>
      <p:sp>
        <p:nvSpPr>
          <p:cNvPr id="2" name="Title 1"/>
          <p:cNvSpPr>
            <a:spLocks noGrp="1"/>
          </p:cNvSpPr>
          <p:nvPr>
            <p:ph type="title"/>
          </p:nvPr>
        </p:nvSpPr>
        <p:spPr/>
        <p:txBody>
          <a:bodyPr/>
          <a:lstStyle/>
          <a:p>
            <a:r>
              <a:rPr lang="en-US" dirty="0">
                <a:solidFill>
                  <a:schemeClr val="bg1"/>
                </a:solidFill>
              </a:rPr>
              <a:t>Frequently Asked Questions (FAQs)</a:t>
            </a: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7600979" y="5507181"/>
            <a:ext cx="1272858" cy="1159481"/>
          </a:xfrm>
          <a:prstGeom prst="rect">
            <a:avLst/>
          </a:prstGeom>
        </p:spPr>
      </p:pic>
    </p:spTree>
    <p:extLst>
      <p:ext uri="{BB962C8B-B14F-4D97-AF65-F5344CB8AC3E}">
        <p14:creationId xmlns:p14="http://schemas.microsoft.com/office/powerpoint/2010/main" val="6476798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825624"/>
            <a:ext cx="7886700" cy="4737545"/>
          </a:xfrm>
        </p:spPr>
        <p:txBody>
          <a:bodyPr>
            <a:noAutofit/>
          </a:bodyPr>
          <a:lstStyle/>
          <a:p>
            <a:pPr marL="0" indent="0">
              <a:buNone/>
            </a:pPr>
            <a:r>
              <a:rPr lang="en-US" sz="2400" b="1" dirty="0"/>
              <a:t>Q. How can </a:t>
            </a:r>
            <a:r>
              <a:rPr lang="en-US" sz="2400" b="1" dirty="0" smtClean="0"/>
              <a:t>a student access tutoring services in post-secondary education?</a:t>
            </a:r>
            <a:endParaRPr lang="en-US" sz="2400" b="1" dirty="0"/>
          </a:p>
          <a:p>
            <a:r>
              <a:rPr lang="en-US" sz="2400" dirty="0"/>
              <a:t>Most colleges and community colleges offer tutoring to all students.  Students should sign up for general tutoring.  If more tutoring is needed, a student can check with Disability Resource Center to see if they offer additional tutoring.  If not, outside tutoring will be at the student’s expense.  </a:t>
            </a:r>
          </a:p>
          <a:p>
            <a:pPr marL="0" indent="0">
              <a:buNone/>
            </a:pPr>
            <a:endParaRPr lang="en-US" sz="2400" dirty="0"/>
          </a:p>
          <a:p>
            <a:pPr marL="0" indent="0">
              <a:buNone/>
            </a:pPr>
            <a:r>
              <a:rPr lang="en-US" sz="2400" b="1" dirty="0"/>
              <a:t>Q.</a:t>
            </a:r>
            <a:r>
              <a:rPr lang="en-US" sz="2400" dirty="0"/>
              <a:t> </a:t>
            </a:r>
            <a:r>
              <a:rPr lang="en-US" sz="2400" b="1" dirty="0" smtClean="0"/>
              <a:t>If a student is interested </a:t>
            </a:r>
            <a:r>
              <a:rPr lang="en-US" sz="2400" b="1" dirty="0"/>
              <a:t>in using assistive </a:t>
            </a:r>
            <a:r>
              <a:rPr lang="en-US" sz="2400" b="1" dirty="0" smtClean="0"/>
              <a:t>technology,   </a:t>
            </a:r>
            <a:r>
              <a:rPr lang="en-US" sz="2400" b="1" dirty="0"/>
              <a:t>How can </a:t>
            </a:r>
            <a:r>
              <a:rPr lang="en-US" sz="2400" b="1" dirty="0" smtClean="0"/>
              <a:t>they learn </a:t>
            </a:r>
            <a:r>
              <a:rPr lang="en-US" sz="2400" b="1" dirty="0"/>
              <a:t>about AT offered at the college?</a:t>
            </a:r>
          </a:p>
          <a:p>
            <a:r>
              <a:rPr lang="en-US" sz="2400" dirty="0"/>
              <a:t>Disability Resource </a:t>
            </a:r>
            <a:r>
              <a:rPr lang="en-US" sz="2400" dirty="0" smtClean="0"/>
              <a:t>Center</a:t>
            </a:r>
          </a:p>
          <a:p>
            <a:r>
              <a:rPr lang="en-US" sz="2400" dirty="0" smtClean="0"/>
              <a:t>VR can be another resource for AT </a:t>
            </a:r>
            <a:r>
              <a:rPr lang="en-US" sz="2400" dirty="0" err="1" smtClean="0"/>
              <a:t>evals</a:t>
            </a:r>
            <a:r>
              <a:rPr lang="en-US" sz="2400" dirty="0" smtClean="0"/>
              <a:t>/equipment</a:t>
            </a:r>
            <a:endParaRPr lang="en-US" sz="2400" dirty="0"/>
          </a:p>
        </p:txBody>
      </p:sp>
      <p:sp>
        <p:nvSpPr>
          <p:cNvPr id="2" name="Title 1"/>
          <p:cNvSpPr>
            <a:spLocks noGrp="1"/>
          </p:cNvSpPr>
          <p:nvPr>
            <p:ph type="title"/>
          </p:nvPr>
        </p:nvSpPr>
        <p:spPr/>
        <p:txBody>
          <a:bodyPr/>
          <a:lstStyle/>
          <a:p>
            <a:r>
              <a:rPr lang="en-US" dirty="0" smtClean="0">
                <a:solidFill>
                  <a:schemeClr val="bg1"/>
                </a:solidFill>
              </a:rPr>
              <a:t>Frequently Asked Questions (FAQs)</a:t>
            </a:r>
            <a:endParaRPr lang="en-US" dirty="0">
              <a:solidFill>
                <a:schemeClr val="bg1"/>
              </a:solidFill>
            </a:endParaRP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7600979" y="5507181"/>
            <a:ext cx="1272858" cy="1159481"/>
          </a:xfrm>
          <a:prstGeom prst="rect">
            <a:avLst/>
          </a:prstGeom>
        </p:spPr>
      </p:pic>
    </p:spTree>
    <p:extLst>
      <p:ext uri="{BB962C8B-B14F-4D97-AF65-F5344CB8AC3E}">
        <p14:creationId xmlns:p14="http://schemas.microsoft.com/office/powerpoint/2010/main" val="13741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400" b="1" dirty="0"/>
              <a:t>Q. Are colleges required to follow </a:t>
            </a:r>
            <a:r>
              <a:rPr lang="en-US" sz="2400" b="1" dirty="0" smtClean="0"/>
              <a:t>the IEP </a:t>
            </a:r>
            <a:r>
              <a:rPr lang="en-US" sz="2400" b="1" dirty="0"/>
              <a:t>or 504 Plan from high school?</a:t>
            </a:r>
          </a:p>
          <a:p>
            <a:r>
              <a:rPr lang="en-US" sz="2400" dirty="0"/>
              <a:t>No.  IEP and 504 Plan end when a student graduates/exits high school</a:t>
            </a:r>
          </a:p>
          <a:p>
            <a:pPr marL="0" indent="0">
              <a:buNone/>
            </a:pPr>
            <a:endParaRPr lang="en-US" sz="2400" dirty="0"/>
          </a:p>
          <a:p>
            <a:pPr marL="0" indent="0">
              <a:buNone/>
            </a:pPr>
            <a:r>
              <a:rPr lang="en-US" sz="2400" b="1" dirty="0"/>
              <a:t>Q. How much time </a:t>
            </a:r>
            <a:r>
              <a:rPr lang="en-US" sz="2400" b="1" dirty="0" smtClean="0"/>
              <a:t>should a post-secondary education student plan </a:t>
            </a:r>
            <a:r>
              <a:rPr lang="en-US" sz="2400" b="1" dirty="0"/>
              <a:t>for out of class work?</a:t>
            </a:r>
          </a:p>
          <a:p>
            <a:r>
              <a:rPr lang="en-US" sz="2400" dirty="0"/>
              <a:t>For each hour of class </a:t>
            </a:r>
            <a:r>
              <a:rPr lang="en-US" sz="2400" dirty="0" smtClean="0"/>
              <a:t>there can be </a:t>
            </a:r>
            <a:r>
              <a:rPr lang="en-US" sz="2400" dirty="0"/>
              <a:t>up to 3 hours of work/preparation outside of class.  </a:t>
            </a:r>
          </a:p>
          <a:p>
            <a:endParaRPr lang="en-US" sz="1800" dirty="0"/>
          </a:p>
          <a:p>
            <a:endParaRPr lang="en-US" sz="1800" dirty="0"/>
          </a:p>
          <a:p>
            <a:endParaRPr lang="en-US" dirty="0"/>
          </a:p>
        </p:txBody>
      </p:sp>
      <p:sp>
        <p:nvSpPr>
          <p:cNvPr id="2" name="Title 1"/>
          <p:cNvSpPr>
            <a:spLocks noGrp="1"/>
          </p:cNvSpPr>
          <p:nvPr>
            <p:ph type="title"/>
          </p:nvPr>
        </p:nvSpPr>
        <p:spPr/>
        <p:txBody>
          <a:bodyPr/>
          <a:lstStyle/>
          <a:p>
            <a:r>
              <a:rPr lang="en-US" dirty="0">
                <a:solidFill>
                  <a:schemeClr val="bg1"/>
                </a:solidFill>
              </a:rPr>
              <a:t>Frequently Asked Questions (FAQs)</a:t>
            </a: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7600979" y="5507181"/>
            <a:ext cx="1272858" cy="1159481"/>
          </a:xfrm>
          <a:prstGeom prst="rect">
            <a:avLst/>
          </a:prstGeom>
        </p:spPr>
      </p:pic>
    </p:spTree>
    <p:extLst>
      <p:ext uri="{BB962C8B-B14F-4D97-AF65-F5344CB8AC3E}">
        <p14:creationId xmlns:p14="http://schemas.microsoft.com/office/powerpoint/2010/main" val="3457468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solidFill>
                  <a:schemeClr val="bg1"/>
                </a:solidFill>
              </a:rPr>
              <a:t>Family Support in Post-Secondary Education</a:t>
            </a:r>
          </a:p>
        </p:txBody>
      </p:sp>
      <p:sp>
        <p:nvSpPr>
          <p:cNvPr id="3" name="Text Placeholder 2"/>
          <p:cNvSpPr>
            <a:spLocks noGrp="1"/>
          </p:cNvSpPr>
          <p:nvPr>
            <p:ph type="body" sz="quarter" idx="11"/>
          </p:nvPr>
        </p:nvSpPr>
        <p:spPr/>
        <p:txBody>
          <a:bodyPr/>
          <a:lstStyle/>
          <a:p>
            <a:r>
              <a:rPr lang="en-US" dirty="0" smtClean="0"/>
              <a:t>Sara </a:t>
            </a:r>
            <a:r>
              <a:rPr lang="en-US" dirty="0" err="1" smtClean="0"/>
              <a:t>Sembiante</a:t>
            </a:r>
            <a:endParaRPr lang="en-US" dirty="0" smtClean="0"/>
          </a:p>
        </p:txBody>
      </p:sp>
      <p:sp>
        <p:nvSpPr>
          <p:cNvPr id="7" name="Text Placeholder 6"/>
          <p:cNvSpPr>
            <a:spLocks noGrp="1"/>
          </p:cNvSpPr>
          <p:nvPr>
            <p:ph type="body" sz="quarter" idx="12"/>
          </p:nvPr>
        </p:nvSpPr>
        <p:spPr/>
        <p:txBody>
          <a:bodyPr>
            <a:normAutofit fontScale="32500" lnSpcReduction="20000"/>
          </a:bodyPr>
          <a:lstStyle/>
          <a:p>
            <a:r>
              <a:rPr lang="en-US" dirty="0" smtClean="0"/>
              <a:t>RAISE Webinar</a:t>
            </a:r>
          </a:p>
          <a:p>
            <a:r>
              <a:rPr lang="en-US" dirty="0" smtClean="0"/>
              <a:t>October 10, 2017</a:t>
            </a:r>
            <a:endParaRPr lang="en-US" dirty="0"/>
          </a:p>
        </p:txBody>
      </p:sp>
      <p:sp>
        <p:nvSpPr>
          <p:cNvPr id="4" name="TextBox 3"/>
          <p:cNvSpPr txBox="1"/>
          <p:nvPr/>
        </p:nvSpPr>
        <p:spPr>
          <a:xfrm>
            <a:off x="5277104" y="961661"/>
            <a:ext cx="184666"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36521888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sz="2000" b="1" dirty="0"/>
              <a:t>Q. How often will </a:t>
            </a:r>
            <a:r>
              <a:rPr lang="en-US" sz="2000" b="1" dirty="0" smtClean="0"/>
              <a:t>a student in post-secondary education have </a:t>
            </a:r>
            <a:r>
              <a:rPr lang="en-US" sz="2000" b="1" dirty="0"/>
              <a:t>to ask for accommodations? </a:t>
            </a:r>
          </a:p>
          <a:p>
            <a:r>
              <a:rPr lang="en-US" sz="2000" dirty="0"/>
              <a:t>Talk to the Disability Resource Center to find out their process.  Most require accommodations meeting prior to each semester. </a:t>
            </a:r>
            <a:r>
              <a:rPr lang="en-US" sz="2000" dirty="0" smtClean="0"/>
              <a:t>Typically it is the students responsibility to communicate accommodations to teachers.</a:t>
            </a:r>
            <a:endParaRPr lang="en-US" sz="2000" dirty="0"/>
          </a:p>
          <a:p>
            <a:pPr marL="0" indent="0">
              <a:buNone/>
            </a:pPr>
            <a:endParaRPr lang="en-US" sz="2000" dirty="0"/>
          </a:p>
          <a:p>
            <a:pPr marL="0" indent="0">
              <a:buNone/>
            </a:pPr>
            <a:r>
              <a:rPr lang="en-US" sz="2000" b="1" dirty="0"/>
              <a:t>Q. How </a:t>
            </a:r>
            <a:r>
              <a:rPr lang="en-US" sz="2000" b="1" dirty="0" smtClean="0"/>
              <a:t>can a youth find </a:t>
            </a:r>
            <a:r>
              <a:rPr lang="en-US" sz="2000" b="1" dirty="0"/>
              <a:t>out about non-academic accommodations, such as in the dorms, campus </a:t>
            </a:r>
            <a:r>
              <a:rPr lang="en-US" sz="2000" b="1" dirty="0" smtClean="0"/>
              <a:t>access, </a:t>
            </a:r>
            <a:r>
              <a:rPr lang="en-US" sz="2000" b="1" dirty="0"/>
              <a:t>or other special circumstances?</a:t>
            </a:r>
          </a:p>
          <a:p>
            <a:r>
              <a:rPr lang="en-US" sz="2000" dirty="0"/>
              <a:t>Talk to your disabled student resource center advisor, who can guide you on these questions/needs</a:t>
            </a:r>
            <a:r>
              <a:rPr lang="en-US" sz="2000" dirty="0" smtClean="0"/>
              <a:t>.</a:t>
            </a:r>
          </a:p>
          <a:p>
            <a:r>
              <a:rPr lang="en-US" sz="2000" dirty="0" smtClean="0"/>
              <a:t>VR can also assist with disability related accommodations</a:t>
            </a:r>
            <a:endParaRPr lang="en-US" sz="2000" dirty="0"/>
          </a:p>
          <a:p>
            <a:endParaRPr lang="en-US" sz="2000" dirty="0"/>
          </a:p>
        </p:txBody>
      </p:sp>
      <p:sp>
        <p:nvSpPr>
          <p:cNvPr id="2" name="Title 1"/>
          <p:cNvSpPr>
            <a:spLocks noGrp="1"/>
          </p:cNvSpPr>
          <p:nvPr>
            <p:ph type="title"/>
          </p:nvPr>
        </p:nvSpPr>
        <p:spPr/>
        <p:txBody>
          <a:bodyPr/>
          <a:lstStyle/>
          <a:p>
            <a:r>
              <a:rPr lang="en-US" dirty="0">
                <a:solidFill>
                  <a:schemeClr val="bg1"/>
                </a:solidFill>
              </a:rPr>
              <a:t>Frequently Asked Questions (FAQs)</a:t>
            </a: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7600979" y="5507181"/>
            <a:ext cx="1272858" cy="1159481"/>
          </a:xfrm>
          <a:prstGeom prst="rect">
            <a:avLst/>
          </a:prstGeom>
        </p:spPr>
      </p:pic>
    </p:spTree>
    <p:extLst>
      <p:ext uri="{BB962C8B-B14F-4D97-AF65-F5344CB8AC3E}">
        <p14:creationId xmlns:p14="http://schemas.microsoft.com/office/powerpoint/2010/main" val="3171049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825625"/>
            <a:ext cx="7886700" cy="4626450"/>
          </a:xfrm>
        </p:spPr>
        <p:txBody>
          <a:bodyPr>
            <a:noAutofit/>
          </a:bodyPr>
          <a:lstStyle/>
          <a:p>
            <a:pPr fontAlgn="t"/>
            <a:r>
              <a:rPr lang="en-US" sz="2000" dirty="0"/>
              <a:t>US Dept. of Labor Apprenticeships  </a:t>
            </a:r>
            <a:r>
              <a:rPr lang="en-US" sz="2000" dirty="0">
                <a:hlinkClick r:id="rId3"/>
              </a:rPr>
              <a:t>http://</a:t>
            </a:r>
            <a:r>
              <a:rPr lang="en-US" sz="2000" dirty="0" smtClean="0">
                <a:hlinkClick r:id="rId3"/>
              </a:rPr>
              <a:t>www.dol.gov/apprenticeship</a:t>
            </a:r>
            <a:endParaRPr lang="en-US" sz="2000" dirty="0" smtClean="0"/>
          </a:p>
          <a:p>
            <a:pPr marL="0" indent="0" fontAlgn="t">
              <a:buNone/>
            </a:pPr>
            <a:endParaRPr lang="en-US" sz="2000" dirty="0"/>
          </a:p>
          <a:p>
            <a:pPr fontAlgn="t"/>
            <a:r>
              <a:rPr lang="en-US" sz="2000" b="1" dirty="0" smtClean="0">
                <a:hlinkClick r:id="rId4"/>
              </a:rPr>
              <a:t>http</a:t>
            </a:r>
            <a:r>
              <a:rPr lang="en-US" sz="2000" b="1" dirty="0">
                <a:hlinkClick r:id="rId4"/>
              </a:rPr>
              <a:t>://www.youtube.com/collegedotgov</a:t>
            </a:r>
            <a:endParaRPr lang="en-US" sz="2000" b="1" dirty="0"/>
          </a:p>
          <a:p>
            <a:pPr lvl="3" fontAlgn="t"/>
            <a:r>
              <a:rPr lang="en-US" sz="2000" b="1" dirty="0"/>
              <a:t>Videos and inspiration/advice from </a:t>
            </a:r>
            <a:r>
              <a:rPr lang="en-US" sz="2000" b="1" dirty="0" smtClean="0"/>
              <a:t>peers</a:t>
            </a:r>
          </a:p>
          <a:p>
            <a:pPr marL="1371600" lvl="3" indent="0" fontAlgn="t">
              <a:buNone/>
            </a:pPr>
            <a:endParaRPr lang="en-US" sz="2000" b="1" dirty="0"/>
          </a:p>
          <a:p>
            <a:pPr fontAlgn="t"/>
            <a:r>
              <a:rPr lang="en-US" sz="2000" b="1" dirty="0">
                <a:hlinkClick r:id="rId5"/>
              </a:rPr>
              <a:t>http://www.facebook.com/college.gov</a:t>
            </a:r>
            <a:endParaRPr lang="en-US" sz="2000" b="1" dirty="0"/>
          </a:p>
          <a:p>
            <a:pPr lvl="3" fontAlgn="t"/>
            <a:r>
              <a:rPr lang="en-US" sz="2000" b="1" dirty="0"/>
              <a:t>weekly tips and links to other resources for college </a:t>
            </a:r>
            <a:r>
              <a:rPr lang="en-US" sz="2000" b="1" dirty="0" smtClean="0"/>
              <a:t>planning</a:t>
            </a:r>
          </a:p>
          <a:p>
            <a:pPr marL="1371600" lvl="3" indent="0" fontAlgn="t">
              <a:buNone/>
            </a:pPr>
            <a:endParaRPr lang="en-US" sz="2000" b="1" dirty="0"/>
          </a:p>
          <a:p>
            <a:pPr fontAlgn="t"/>
            <a:r>
              <a:rPr lang="en-US" sz="2000" b="1" dirty="0">
                <a:hlinkClick r:id="rId6"/>
              </a:rPr>
              <a:t>https://studentaid.ed.gov/sa/redirects/college-gov</a:t>
            </a:r>
            <a:endParaRPr lang="en-US" sz="2000" b="1" dirty="0"/>
          </a:p>
          <a:p>
            <a:pPr lvl="3" fontAlgn="t"/>
            <a:r>
              <a:rPr lang="en-US" sz="2000" b="1" dirty="0"/>
              <a:t>Financial aid, scholarship, and general college readiness information </a:t>
            </a:r>
            <a:endParaRPr lang="en-US" sz="2000" dirty="0"/>
          </a:p>
        </p:txBody>
      </p:sp>
      <p:sp>
        <p:nvSpPr>
          <p:cNvPr id="2" name="Title 1"/>
          <p:cNvSpPr>
            <a:spLocks noGrp="1"/>
          </p:cNvSpPr>
          <p:nvPr>
            <p:ph type="title"/>
          </p:nvPr>
        </p:nvSpPr>
        <p:spPr/>
        <p:txBody>
          <a:bodyPr>
            <a:normAutofit/>
          </a:bodyPr>
          <a:lstStyle/>
          <a:p>
            <a:r>
              <a:rPr lang="en-US" sz="2700" dirty="0">
                <a:solidFill>
                  <a:schemeClr val="bg1"/>
                </a:solidFill>
              </a:rPr>
              <a:t>How can I learn more about post-secondary college and vocational training options? </a:t>
            </a:r>
          </a:p>
        </p:txBody>
      </p:sp>
    </p:spTree>
    <p:extLst>
      <p:ext uri="{BB962C8B-B14F-4D97-AF65-F5344CB8AC3E}">
        <p14:creationId xmlns:p14="http://schemas.microsoft.com/office/powerpoint/2010/main" val="6277401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000" dirty="0"/>
              <a:t>Contact the school or program of choice and directly speak with someone or research the school’s financial aid information and scholarships available online.</a:t>
            </a:r>
          </a:p>
          <a:p>
            <a:pPr fontAlgn="t"/>
            <a:r>
              <a:rPr lang="en-US" sz="2000" b="1" dirty="0">
                <a:hlinkClick r:id="rId3"/>
              </a:rPr>
              <a:t>https://studentaid.ed.gov/sa/redirects/college-gov</a:t>
            </a:r>
            <a:endParaRPr lang="en-US" sz="2000" b="1" dirty="0"/>
          </a:p>
          <a:p>
            <a:pPr lvl="3" fontAlgn="t"/>
            <a:r>
              <a:rPr lang="en-US" sz="2000" b="1" dirty="0"/>
              <a:t>Financial aid, scholarship, and general college readiness information </a:t>
            </a:r>
            <a:endParaRPr lang="en-US" sz="2000" dirty="0"/>
          </a:p>
          <a:p>
            <a:r>
              <a:rPr lang="en-US" sz="2000" b="1" dirty="0">
                <a:hlinkClick r:id="rId4"/>
              </a:rPr>
              <a:t>http://www.fafsa.gov</a:t>
            </a:r>
            <a:endParaRPr lang="en-US" sz="2000" b="1" dirty="0"/>
          </a:p>
          <a:p>
            <a:pPr lvl="3"/>
            <a:r>
              <a:rPr lang="en-US" sz="2000" b="1" dirty="0"/>
              <a:t>Apply for federal financial aid (Official site- be careful, some sites will charge for their assistance and there is no charge to apply for federal aid) </a:t>
            </a:r>
          </a:p>
          <a:p>
            <a:pPr marL="0" indent="0">
              <a:buNone/>
            </a:pPr>
            <a:endParaRPr lang="en-US" dirty="0"/>
          </a:p>
        </p:txBody>
      </p:sp>
      <p:sp>
        <p:nvSpPr>
          <p:cNvPr id="2" name="Title 1"/>
          <p:cNvSpPr>
            <a:spLocks noGrp="1"/>
          </p:cNvSpPr>
          <p:nvPr>
            <p:ph type="title"/>
          </p:nvPr>
        </p:nvSpPr>
        <p:spPr/>
        <p:txBody>
          <a:bodyPr>
            <a:normAutofit fontScale="90000"/>
          </a:bodyPr>
          <a:lstStyle/>
          <a:p>
            <a:r>
              <a:rPr lang="en-US" dirty="0" smtClean="0">
                <a:solidFill>
                  <a:schemeClr val="bg1"/>
                </a:solidFill>
              </a:rPr>
              <a:t>How can I learn more about funding college and training programs?</a:t>
            </a:r>
            <a:r>
              <a:rPr lang="en-US" dirty="0" smtClean="0"/>
              <a:t>  </a:t>
            </a:r>
            <a:endParaRPr lang="en-US" dirty="0"/>
          </a:p>
        </p:txBody>
      </p:sp>
    </p:spTree>
    <p:extLst>
      <p:ext uri="{BB962C8B-B14F-4D97-AF65-F5344CB8AC3E}">
        <p14:creationId xmlns:p14="http://schemas.microsoft.com/office/powerpoint/2010/main" val="26358880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ADA Americans with Disabilities Act </a:t>
            </a:r>
            <a:r>
              <a:rPr lang="en-US" dirty="0" smtClean="0">
                <a:hlinkClick r:id="rId3"/>
              </a:rPr>
              <a:t>https</a:t>
            </a:r>
            <a:r>
              <a:rPr lang="en-US" dirty="0">
                <a:hlinkClick r:id="rId3"/>
              </a:rPr>
              <a:t>://www.ada.gov</a:t>
            </a:r>
            <a:r>
              <a:rPr lang="en-US" dirty="0" smtClean="0">
                <a:hlinkClick r:id="rId3"/>
              </a:rPr>
              <a:t>/</a:t>
            </a:r>
            <a:endParaRPr lang="en-US" dirty="0" smtClean="0"/>
          </a:p>
          <a:p>
            <a:pPr marL="0" indent="0">
              <a:buNone/>
            </a:pPr>
            <a:endParaRPr lang="en-US" dirty="0"/>
          </a:p>
          <a:p>
            <a:pPr marL="0" indent="0">
              <a:buNone/>
            </a:pPr>
            <a:r>
              <a:rPr lang="en-US" dirty="0" smtClean="0"/>
              <a:t>Pacer Center- ADA and Post-Secondary Education FAQ’s </a:t>
            </a:r>
            <a:r>
              <a:rPr lang="en-US" dirty="0" smtClean="0">
                <a:hlinkClick r:id="rId4"/>
              </a:rPr>
              <a:t>http</a:t>
            </a:r>
            <a:r>
              <a:rPr lang="en-US" dirty="0">
                <a:hlinkClick r:id="rId4"/>
              </a:rPr>
              <a:t>://</a:t>
            </a:r>
            <a:r>
              <a:rPr lang="en-US" dirty="0" smtClean="0">
                <a:hlinkClick r:id="rId4"/>
              </a:rPr>
              <a:t>www.pacer.org/publications/adaqa/504.asp</a:t>
            </a:r>
            <a:endParaRPr lang="en-US" dirty="0" smtClean="0"/>
          </a:p>
          <a:p>
            <a:pPr marL="0" indent="0">
              <a:buNone/>
            </a:pPr>
            <a:endParaRPr lang="en-US" dirty="0"/>
          </a:p>
        </p:txBody>
      </p:sp>
      <p:sp>
        <p:nvSpPr>
          <p:cNvPr id="2" name="Title 1"/>
          <p:cNvSpPr>
            <a:spLocks noGrp="1"/>
          </p:cNvSpPr>
          <p:nvPr>
            <p:ph type="title"/>
          </p:nvPr>
        </p:nvSpPr>
        <p:spPr/>
        <p:txBody>
          <a:bodyPr>
            <a:normAutofit fontScale="90000"/>
          </a:bodyPr>
          <a:lstStyle/>
          <a:p>
            <a:r>
              <a:rPr lang="en-US" dirty="0" smtClean="0">
                <a:solidFill>
                  <a:schemeClr val="bg1"/>
                </a:solidFill>
              </a:rPr>
              <a:t>Knowing Your Rights and Responsibilities</a:t>
            </a:r>
            <a:endParaRPr lang="en-US" dirty="0">
              <a:solidFill>
                <a:schemeClr val="bg1"/>
              </a:solidFill>
            </a:endParaRPr>
          </a:p>
        </p:txBody>
      </p:sp>
    </p:spTree>
    <p:extLst>
      <p:ext uri="{BB962C8B-B14F-4D97-AF65-F5344CB8AC3E}">
        <p14:creationId xmlns:p14="http://schemas.microsoft.com/office/powerpoint/2010/main" val="1310026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buNone/>
            </a:pPr>
            <a:endParaRPr lang="en-US" dirty="0"/>
          </a:p>
          <a:p>
            <a:pPr lvl="0"/>
            <a:r>
              <a:rPr lang="en-US" b="1" dirty="0"/>
              <a:t>NCWD- National Collaborative on Workforce &amp; Disability for Youth:  </a:t>
            </a:r>
            <a:endParaRPr lang="en-US" dirty="0"/>
          </a:p>
          <a:p>
            <a:pPr marL="0" indent="0">
              <a:buNone/>
            </a:pPr>
            <a:r>
              <a:rPr lang="en-US" u="sng" dirty="0">
                <a:hlinkClick r:id="rId2"/>
              </a:rPr>
              <a:t>http://www.ncwd-youth.info</a:t>
            </a:r>
            <a:r>
              <a:rPr lang="en-US" dirty="0"/>
              <a:t> </a:t>
            </a:r>
            <a:endParaRPr lang="en-US" dirty="0" smtClean="0"/>
          </a:p>
          <a:p>
            <a:r>
              <a:rPr lang="en-US" dirty="0" smtClean="0"/>
              <a:t>Family Guideposts for Transition  </a:t>
            </a:r>
          </a:p>
          <a:p>
            <a:pPr marL="0" indent="0">
              <a:buNone/>
            </a:pPr>
            <a:r>
              <a:rPr lang="en-US" u="sng" dirty="0" smtClean="0">
                <a:hlinkClick r:id="rId3"/>
              </a:rPr>
              <a:t>http</a:t>
            </a:r>
            <a:r>
              <a:rPr lang="en-US" u="sng" dirty="0">
                <a:hlinkClick r:id="rId3"/>
              </a:rPr>
              <a:t>://</a:t>
            </a:r>
            <a:r>
              <a:rPr lang="en-US" u="sng" dirty="0" smtClean="0">
                <a:hlinkClick r:id="rId3"/>
              </a:rPr>
              <a:t>www.ncwd-youth.info/family-guideposts-information-brief</a:t>
            </a:r>
            <a:r>
              <a:rPr lang="en-US" dirty="0" smtClean="0"/>
              <a:t>   </a:t>
            </a:r>
          </a:p>
          <a:p>
            <a:r>
              <a:rPr lang="en-US" dirty="0" smtClean="0"/>
              <a:t>Hitting the Open Road- Post-Secondary Planning</a:t>
            </a:r>
          </a:p>
          <a:p>
            <a:pPr marL="0" indent="0">
              <a:buNone/>
            </a:pPr>
            <a:r>
              <a:rPr lang="en-US" dirty="0" smtClean="0"/>
              <a:t> </a:t>
            </a:r>
            <a:r>
              <a:rPr lang="en-US" u="sng" dirty="0">
                <a:hlinkClick r:id="rId4"/>
              </a:rPr>
              <a:t>http://</a:t>
            </a:r>
            <a:r>
              <a:rPr lang="en-US" u="sng" dirty="0" smtClean="0">
                <a:hlinkClick r:id="rId4"/>
              </a:rPr>
              <a:t>www.ncwd-youth.info/hitting-the-open-road</a:t>
            </a:r>
            <a:endParaRPr lang="en-US" u="sng" dirty="0" smtClean="0"/>
          </a:p>
          <a:p>
            <a:r>
              <a:rPr lang="en-US" dirty="0" smtClean="0"/>
              <a:t>411 on Disability Disclosure   </a:t>
            </a:r>
          </a:p>
          <a:p>
            <a:pPr marL="0" indent="0">
              <a:buNone/>
            </a:pPr>
            <a:r>
              <a:rPr lang="en-US" dirty="0">
                <a:hlinkClick r:id="rId5"/>
              </a:rPr>
              <a:t>http://</a:t>
            </a:r>
            <a:r>
              <a:rPr lang="en-US" dirty="0" smtClean="0">
                <a:hlinkClick r:id="rId5"/>
              </a:rPr>
              <a:t>www.ncwd-youth.info/411-on-disability-disclosure</a:t>
            </a:r>
            <a:endParaRPr lang="en-US" dirty="0" smtClean="0"/>
          </a:p>
          <a:p>
            <a:pPr marL="0" indent="0">
              <a:buNone/>
            </a:pPr>
            <a:endParaRPr lang="en-US" dirty="0" smtClean="0"/>
          </a:p>
          <a:p>
            <a:pPr marL="0" indent="0">
              <a:buNone/>
            </a:pPr>
            <a:r>
              <a:rPr lang="en-US" dirty="0" smtClean="0"/>
              <a:t> </a:t>
            </a:r>
            <a:endParaRPr lang="en-US" dirty="0"/>
          </a:p>
          <a:p>
            <a:pPr marL="0" indent="0">
              <a:buNone/>
            </a:pPr>
            <a:endParaRPr lang="en-US" dirty="0" smtClean="0"/>
          </a:p>
          <a:p>
            <a:endParaRPr lang="en-US" dirty="0"/>
          </a:p>
        </p:txBody>
      </p:sp>
      <p:sp>
        <p:nvSpPr>
          <p:cNvPr id="4" name="Title 3"/>
          <p:cNvSpPr>
            <a:spLocks noGrp="1"/>
          </p:cNvSpPr>
          <p:nvPr>
            <p:ph type="title"/>
          </p:nvPr>
        </p:nvSpPr>
        <p:spPr/>
        <p:txBody>
          <a:bodyPr/>
          <a:lstStyle/>
          <a:p>
            <a:endParaRPr lang="en-US"/>
          </a:p>
        </p:txBody>
      </p:sp>
      <p:pic>
        <p:nvPicPr>
          <p:cNvPr id="5" name="Picture 4" descr="Logo: National Collaborative on Workforce and Disability for Youth: Navigating the Road to Work">
            <a:hlinkClick r:id="rId2"/>
          </p:cNvPr>
          <p:cNvPicPr/>
          <p:nvPr/>
        </p:nvPicPr>
        <p:blipFill>
          <a:blip r:embed="rId6">
            <a:extLst>
              <a:ext uri="{28A0092B-C50C-407E-A947-70E740481C1C}">
                <a14:useLocalDpi xmlns:a14="http://schemas.microsoft.com/office/drawing/2010/main" val="0"/>
              </a:ext>
            </a:extLst>
          </a:blip>
          <a:srcRect/>
          <a:stretch>
            <a:fillRect/>
          </a:stretch>
        </p:blipFill>
        <p:spPr bwMode="auto">
          <a:xfrm>
            <a:off x="2859604" y="-139148"/>
            <a:ext cx="3038500" cy="1524000"/>
          </a:xfrm>
          <a:prstGeom prst="rect">
            <a:avLst/>
          </a:prstGeom>
          <a:noFill/>
          <a:ln>
            <a:noFill/>
          </a:ln>
        </p:spPr>
      </p:pic>
      <p:pic>
        <p:nvPicPr>
          <p:cNvPr id="6" name="Picture 5" descr="Title: Logo: Institute for Educational Leadership (IEL) - Leading Across Boundaries - Description: Logo: Institute for Educational Leadership (IEL) - Leading Across Boundaries"/>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149078" y="6014196"/>
            <a:ext cx="1217575" cy="627531"/>
          </a:xfrm>
          <a:prstGeom prst="rect">
            <a:avLst/>
          </a:prstGeom>
          <a:noFill/>
          <a:ln>
            <a:noFill/>
          </a:ln>
        </p:spPr>
      </p:pic>
    </p:spTree>
    <p:extLst>
      <p:ext uri="{BB962C8B-B14F-4D97-AF65-F5344CB8AC3E}">
        <p14:creationId xmlns:p14="http://schemas.microsoft.com/office/powerpoint/2010/main" val="22755039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b="1" dirty="0"/>
              <a:t>Supporting Families of Students with Disabilities in Postsecondary </a:t>
            </a:r>
            <a:r>
              <a:rPr lang="en-US" b="1" dirty="0" smtClean="0"/>
              <a:t>Education                                                                            </a:t>
            </a:r>
            <a:r>
              <a:rPr lang="en-US" dirty="0" smtClean="0">
                <a:hlinkClick r:id="rId2"/>
              </a:rPr>
              <a:t>http</a:t>
            </a:r>
            <a:r>
              <a:rPr lang="en-US" dirty="0">
                <a:hlinkClick r:id="rId2"/>
              </a:rPr>
              <a:t>://</a:t>
            </a:r>
            <a:r>
              <a:rPr lang="en-US" dirty="0" smtClean="0">
                <a:hlinkClick r:id="rId2"/>
              </a:rPr>
              <a:t>www.ncwd-youth.info/sites/default/files/InfoBrief41-Supporting-Familes-of-Students-with-Disabilities-in-Postsecondary.pdf</a:t>
            </a:r>
            <a:r>
              <a:rPr lang="en-US" dirty="0" smtClean="0"/>
              <a:t> </a:t>
            </a:r>
          </a:p>
          <a:p>
            <a:r>
              <a:rPr lang="en-US" b="1" dirty="0"/>
              <a:t>Making My Way through </a:t>
            </a:r>
            <a:r>
              <a:rPr lang="en-US" b="1" dirty="0" smtClean="0"/>
              <a:t>College                                          </a:t>
            </a:r>
            <a:r>
              <a:rPr lang="en-US" dirty="0" smtClean="0">
                <a:hlinkClick r:id="rId3"/>
              </a:rPr>
              <a:t>http</a:t>
            </a:r>
            <a:r>
              <a:rPr lang="en-US" dirty="0">
                <a:hlinkClick r:id="rId3"/>
              </a:rPr>
              <a:t>://</a:t>
            </a:r>
            <a:r>
              <a:rPr lang="en-US" dirty="0" smtClean="0">
                <a:hlinkClick r:id="rId3"/>
              </a:rPr>
              <a:t>www.ncwd-youth.info/sites/default/files/Making-My-Way-through-College%20FINAL.pdf</a:t>
            </a:r>
            <a:r>
              <a:rPr lang="en-US" dirty="0" smtClean="0"/>
              <a:t> </a:t>
            </a:r>
          </a:p>
          <a:p>
            <a:r>
              <a:rPr lang="en-US" b="1" dirty="0"/>
              <a:t>Supporting Student Success through Connecting Activities: An Info Brief Series for Community </a:t>
            </a:r>
            <a:r>
              <a:rPr lang="en-US" b="1" dirty="0" smtClean="0"/>
              <a:t>Colleges                                            </a:t>
            </a:r>
            <a:r>
              <a:rPr lang="en-US" dirty="0" smtClean="0">
                <a:hlinkClick r:id="rId4"/>
              </a:rPr>
              <a:t>http</a:t>
            </a:r>
            <a:r>
              <a:rPr lang="en-US" dirty="0">
                <a:hlinkClick r:id="rId4"/>
              </a:rPr>
              <a:t>://</a:t>
            </a:r>
            <a:r>
              <a:rPr lang="en-US" dirty="0" smtClean="0">
                <a:hlinkClick r:id="rId4"/>
              </a:rPr>
              <a:t>www.ncwd-youth.info/Connecting-Activities</a:t>
            </a:r>
            <a:r>
              <a:rPr lang="en-US" dirty="0" smtClean="0"/>
              <a:t> </a:t>
            </a:r>
          </a:p>
          <a:p>
            <a:r>
              <a:rPr lang="en-US" b="1" dirty="0"/>
              <a:t>Families and College and Career Readiness: What Schools Can Do to Engage Families in the Individualized Learning Plan (ILP) </a:t>
            </a:r>
            <a:r>
              <a:rPr lang="en-US" b="1" dirty="0" smtClean="0"/>
              <a:t>Process </a:t>
            </a:r>
            <a:r>
              <a:rPr lang="en-US" dirty="0" smtClean="0">
                <a:hlinkClick r:id="rId5"/>
              </a:rPr>
              <a:t>http</a:t>
            </a:r>
            <a:r>
              <a:rPr lang="en-US" dirty="0">
                <a:hlinkClick r:id="rId5"/>
              </a:rPr>
              <a:t>://</a:t>
            </a:r>
            <a:r>
              <a:rPr lang="en-US" dirty="0" smtClean="0">
                <a:hlinkClick r:id="rId5"/>
              </a:rPr>
              <a:t>www.ncwd-youth.info/families-and-college-and-career-readiness</a:t>
            </a:r>
            <a:endParaRPr lang="en-US" dirty="0" smtClean="0"/>
          </a:p>
          <a:p>
            <a:endParaRPr lang="en-US" dirty="0"/>
          </a:p>
        </p:txBody>
      </p:sp>
      <p:sp>
        <p:nvSpPr>
          <p:cNvPr id="6" name="Title 5"/>
          <p:cNvSpPr>
            <a:spLocks noGrp="1"/>
          </p:cNvSpPr>
          <p:nvPr>
            <p:ph type="title"/>
          </p:nvPr>
        </p:nvSpPr>
        <p:spPr/>
        <p:txBody>
          <a:bodyPr/>
          <a:lstStyle/>
          <a:p>
            <a:endParaRPr lang="en-US"/>
          </a:p>
        </p:txBody>
      </p:sp>
      <p:pic>
        <p:nvPicPr>
          <p:cNvPr id="4" name="Picture 3" descr="Logo: National Collaborative on Workforce and Disability for Youth: Navigating the Road to Work">
            <a:hlinkClick r:id="rId6"/>
          </p:cNvPr>
          <p:cNvPicPr/>
          <p:nvPr/>
        </p:nvPicPr>
        <p:blipFill>
          <a:blip r:embed="rId7">
            <a:extLst>
              <a:ext uri="{28A0092B-C50C-407E-A947-70E740481C1C}">
                <a14:useLocalDpi xmlns:a14="http://schemas.microsoft.com/office/drawing/2010/main" val="0"/>
              </a:ext>
            </a:extLst>
          </a:blip>
          <a:srcRect/>
          <a:stretch>
            <a:fillRect/>
          </a:stretch>
        </p:blipFill>
        <p:spPr bwMode="auto">
          <a:xfrm>
            <a:off x="3080261" y="-120962"/>
            <a:ext cx="2833821" cy="1487627"/>
          </a:xfrm>
          <a:prstGeom prst="rect">
            <a:avLst/>
          </a:prstGeom>
          <a:noFill/>
          <a:ln>
            <a:noFill/>
          </a:ln>
        </p:spPr>
      </p:pic>
      <p:pic>
        <p:nvPicPr>
          <p:cNvPr id="5" name="Picture 4" descr="Title: Logo: Institute for Educational Leadership (IEL) - Leading Across Boundaries - Description: Logo: Institute for Educational Leadership (IEL) - Leading Across Boundaries"/>
          <p:cNvPicPr/>
          <p:nvPr/>
        </p:nvPicPr>
        <p:blipFill>
          <a:blip r:embed="rId8" r:link="rId9">
            <a:extLst>
              <a:ext uri="{28A0092B-C50C-407E-A947-70E740481C1C}">
                <a14:useLocalDpi xmlns:a14="http://schemas.microsoft.com/office/drawing/2010/main" val="0"/>
              </a:ext>
            </a:extLst>
          </a:blip>
          <a:srcRect/>
          <a:stretch>
            <a:fillRect/>
          </a:stretch>
        </p:blipFill>
        <p:spPr bwMode="auto">
          <a:xfrm>
            <a:off x="174354" y="6129353"/>
            <a:ext cx="1217575" cy="627531"/>
          </a:xfrm>
          <a:prstGeom prst="rect">
            <a:avLst/>
          </a:prstGeom>
          <a:noFill/>
          <a:ln>
            <a:noFill/>
          </a:ln>
        </p:spPr>
      </p:pic>
    </p:spTree>
    <p:extLst>
      <p:ext uri="{BB962C8B-B14F-4D97-AF65-F5344CB8AC3E}">
        <p14:creationId xmlns:p14="http://schemas.microsoft.com/office/powerpoint/2010/main" val="1466248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72152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Sara </a:t>
            </a:r>
            <a:r>
              <a:rPr lang="en-US" sz="3200" b="1" dirty="0" err="1"/>
              <a:t>Sembiante</a:t>
            </a:r>
            <a:r>
              <a:rPr lang="en-US" sz="3200" b="1" dirty="0"/>
              <a:t> M.A., CRC</a:t>
            </a:r>
            <a:br>
              <a:rPr lang="en-US" sz="3200" b="1" dirty="0"/>
            </a:br>
            <a:r>
              <a:rPr lang="en-US" sz="3200" b="1" dirty="0"/>
              <a:t>Institute for Educational Leadership (IEL)</a:t>
            </a:r>
            <a:br>
              <a:rPr lang="en-US" sz="3200" b="1" dirty="0"/>
            </a:br>
            <a:r>
              <a:rPr lang="en-US" sz="3200" b="1" dirty="0"/>
              <a:t>Youth Technical Assistance Center (Y-TAC)</a:t>
            </a:r>
            <a:br>
              <a:rPr lang="en-US" sz="3200" b="1" dirty="0"/>
            </a:br>
            <a:r>
              <a:rPr lang="en-US" sz="3200" b="1" dirty="0">
                <a:hlinkClick r:id="rId2"/>
              </a:rPr>
              <a:t>sembiantes@iel.org</a:t>
            </a:r>
            <a:r>
              <a:rPr lang="en-US" sz="3200" b="1" dirty="0"/>
              <a:t/>
            </a:r>
            <a:br>
              <a:rPr lang="en-US" sz="3200" b="1" dirty="0"/>
            </a:br>
            <a:r>
              <a:rPr lang="en-US" sz="3200" b="1" dirty="0"/>
              <a:t>(520)981-5500</a:t>
            </a:r>
            <a:br>
              <a:rPr lang="en-US" sz="3200" b="1" dirty="0"/>
            </a:br>
            <a:endParaRPr lang="en-US" sz="3200" dirty="0"/>
          </a:p>
        </p:txBody>
      </p:sp>
    </p:spTree>
    <p:extLst>
      <p:ext uri="{BB962C8B-B14F-4D97-AF65-F5344CB8AC3E}">
        <p14:creationId xmlns:p14="http://schemas.microsoft.com/office/powerpoint/2010/main" val="119430514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30798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9697" y="609600"/>
            <a:ext cx="5453715" cy="1320800"/>
          </a:xfrm>
        </p:spPr>
        <p:txBody>
          <a:bodyPr/>
          <a:lstStyle/>
          <a:p>
            <a:r>
              <a:rPr lang="en-US" dirty="0" smtClean="0"/>
              <a:t>Thanks for your participation</a:t>
            </a:r>
            <a:endParaRPr lang="en-US" dirty="0"/>
          </a:p>
        </p:txBody>
      </p:sp>
      <p:sp>
        <p:nvSpPr>
          <p:cNvPr id="3" name="Content Placeholder 2"/>
          <p:cNvSpPr>
            <a:spLocks noGrp="1"/>
          </p:cNvSpPr>
          <p:nvPr>
            <p:ph idx="1"/>
          </p:nvPr>
        </p:nvSpPr>
        <p:spPr>
          <a:xfrm>
            <a:off x="3200011" y="2160590"/>
            <a:ext cx="5852159" cy="3880773"/>
          </a:xfrm>
        </p:spPr>
        <p:txBody>
          <a:bodyPr/>
          <a:lstStyle/>
          <a:p>
            <a:pPr marL="0" indent="0">
              <a:buNone/>
            </a:pPr>
            <a:r>
              <a:rPr lang="en-US" dirty="0" smtClean="0"/>
              <a:t>Please complete this survey</a:t>
            </a:r>
          </a:p>
          <a:p>
            <a:pPr marL="0" indent="0">
              <a:buNone/>
            </a:pPr>
            <a:r>
              <a:rPr lang="en-US" dirty="0">
                <a:hlinkClick r:id="rId2"/>
              </a:rPr>
              <a:t>http://</a:t>
            </a:r>
            <a:r>
              <a:rPr lang="en-US" dirty="0" err="1">
                <a:hlinkClick r:id="rId2"/>
              </a:rPr>
              <a:t>survey.constantcontact.com</a:t>
            </a:r>
            <a:r>
              <a:rPr lang="en-US" dirty="0">
                <a:hlinkClick r:id="rId2"/>
              </a:rPr>
              <a:t>/survey/a07eeoxz8erj8gi4ifb/start</a:t>
            </a:r>
            <a:endParaRPr lang="en-US" dirty="0"/>
          </a:p>
        </p:txBody>
      </p:sp>
    </p:spTree>
    <p:extLst>
      <p:ext uri="{BB962C8B-B14F-4D97-AF65-F5344CB8AC3E}">
        <p14:creationId xmlns:p14="http://schemas.microsoft.com/office/powerpoint/2010/main" val="2185645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descr="Title: Logo: Institute for Educational Leadership (IEL) - Leading Across Boundaries - Description: Logo: Institute for Educational Leadership (IEL) - Leading Across Boundaries"/>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376179" y="187036"/>
            <a:ext cx="2442730" cy="1335665"/>
          </a:xfrm>
          <a:prstGeom prst="rect">
            <a:avLst/>
          </a:prstGeom>
          <a:noFill/>
          <a:ln>
            <a:noFill/>
          </a:ln>
        </p:spPr>
      </p:pic>
      <p:sp>
        <p:nvSpPr>
          <p:cNvPr id="5" name="Rectangle 4"/>
          <p:cNvSpPr/>
          <p:nvPr/>
        </p:nvSpPr>
        <p:spPr>
          <a:xfrm>
            <a:off x="222971" y="187036"/>
            <a:ext cx="8749145" cy="6463146"/>
          </a:xfrm>
          <a:prstGeom prst="rect">
            <a:avLst/>
          </a:prstGeom>
          <a:noFill/>
          <a:ln>
            <a:solidFill>
              <a:srgbClr val="C00000"/>
            </a:solidFill>
          </a:ln>
          <a:effectLst>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87121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bg1"/>
                </a:solidFill>
              </a:rPr>
              <a:t>Youth Technical Assistance Centers</a:t>
            </a:r>
            <a:endParaRPr lang="en-US" dirty="0">
              <a:solidFill>
                <a:schemeClr val="bg1"/>
              </a:solidFill>
            </a:endParaRPr>
          </a:p>
        </p:txBody>
      </p:sp>
      <p:pic>
        <p:nvPicPr>
          <p:cNvPr id="4" name="Content Placeholder 3" descr="Logo: National Collaborative on Workforce and Disability for Youth: Navigating the Road to Work">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632724" y="3193451"/>
            <a:ext cx="2162175" cy="1219200"/>
          </a:xfrm>
          <a:prstGeom prst="rect">
            <a:avLst/>
          </a:prstGeom>
          <a:noFill/>
          <a:ln>
            <a:noFill/>
          </a:ln>
        </p:spPr>
      </p:pic>
      <p:pic>
        <p:nvPicPr>
          <p:cNvPr id="5" name="Picture 4" descr="Logo: National Technical Assistance Center on Transition (NTACT)" title="NTACT Logo"/>
          <p:cNvPicPr/>
          <p:nvPr/>
        </p:nvPicPr>
        <p:blipFill>
          <a:blip r:embed="rId4" cstate="print">
            <a:extLst>
              <a:ext uri="{28A0092B-C50C-407E-A947-70E740481C1C}">
                <a14:useLocalDpi xmlns:a14="http://schemas.microsoft.com/office/drawing/2010/main" val="0"/>
              </a:ext>
            </a:extLst>
          </a:blip>
          <a:stretch>
            <a:fillRect/>
          </a:stretch>
        </p:blipFill>
        <p:spPr>
          <a:xfrm>
            <a:off x="5660850" y="1728451"/>
            <a:ext cx="2262189" cy="806081"/>
          </a:xfrm>
          <a:prstGeom prst="rect">
            <a:avLst/>
          </a:prstGeom>
        </p:spPr>
      </p:pic>
      <p:pic>
        <p:nvPicPr>
          <p:cNvPr id="6" name="Picture 5" descr="Logo: Promoting the Readiness of Minors in Supplemental Security Income technicial assistance center (PROMISE)" title="Promise TA Center Logo"/>
          <p:cNvPicPr/>
          <p:nvPr/>
        </p:nvPicPr>
        <p:blipFill>
          <a:blip r:embed="rId5">
            <a:extLst>
              <a:ext uri="{28A0092B-C50C-407E-A947-70E740481C1C}">
                <a14:useLocalDpi xmlns:a14="http://schemas.microsoft.com/office/drawing/2010/main" val="0"/>
              </a:ext>
            </a:extLst>
          </a:blip>
          <a:stretch>
            <a:fillRect/>
          </a:stretch>
        </p:blipFill>
        <p:spPr>
          <a:xfrm>
            <a:off x="1010138" y="5127203"/>
            <a:ext cx="1944850" cy="552416"/>
          </a:xfrm>
          <a:prstGeom prst="rect">
            <a:avLst/>
          </a:prstGeom>
        </p:spPr>
      </p:pic>
      <p:pic>
        <p:nvPicPr>
          <p:cNvPr id="7" name="Picture 6" descr="Logo: Workforce Innovation Technical Assistance Center (WINTAC)" title="WINTAC Logo"/>
          <p:cNvPicPr/>
          <p:nvPr/>
        </p:nvPicPr>
        <p:blipFill>
          <a:blip r:embed="rId6" cstate="print">
            <a:extLst>
              <a:ext uri="{28A0092B-C50C-407E-A947-70E740481C1C}">
                <a14:useLocalDpi xmlns:a14="http://schemas.microsoft.com/office/drawing/2010/main" val="0"/>
              </a:ext>
            </a:extLst>
          </a:blip>
          <a:stretch>
            <a:fillRect/>
          </a:stretch>
        </p:blipFill>
        <p:spPr>
          <a:xfrm>
            <a:off x="551541" y="1575096"/>
            <a:ext cx="2217296" cy="933628"/>
          </a:xfrm>
          <a:prstGeom prst="rect">
            <a:avLst/>
          </a:prstGeom>
        </p:spPr>
      </p:pic>
      <p:pic>
        <p:nvPicPr>
          <p:cNvPr id="8" name="Picture 7"/>
          <p:cNvPicPr/>
          <p:nvPr/>
        </p:nvPicPr>
        <p:blipFill>
          <a:blip r:embed="rId7" cstate="print">
            <a:extLst>
              <a:ext uri="{28A0092B-C50C-407E-A947-70E740481C1C}">
                <a14:useLocalDpi xmlns:a14="http://schemas.microsoft.com/office/drawing/2010/main" val="0"/>
              </a:ext>
            </a:extLst>
          </a:blip>
          <a:stretch>
            <a:fillRect/>
          </a:stretch>
        </p:blipFill>
        <p:spPr>
          <a:xfrm>
            <a:off x="7024644" y="3834026"/>
            <a:ext cx="1350236" cy="1772765"/>
          </a:xfrm>
          <a:prstGeom prst="rect">
            <a:avLst/>
          </a:prstGeom>
        </p:spPr>
      </p:pic>
      <p:sp>
        <p:nvSpPr>
          <p:cNvPr id="10" name="Rectangle 9"/>
          <p:cNvSpPr/>
          <p:nvPr/>
        </p:nvSpPr>
        <p:spPr>
          <a:xfrm>
            <a:off x="3266873" y="4437129"/>
            <a:ext cx="2986267" cy="369332"/>
          </a:xfrm>
          <a:prstGeom prst="rect">
            <a:avLst/>
          </a:prstGeom>
        </p:spPr>
        <p:txBody>
          <a:bodyPr wrap="none">
            <a:spAutoFit/>
          </a:bodyPr>
          <a:lstStyle/>
          <a:p>
            <a:r>
              <a:rPr lang="en-US" dirty="0">
                <a:hlinkClick r:id="rId2"/>
              </a:rPr>
              <a:t>http://www.ncwd-youth.info/</a:t>
            </a:r>
            <a:endParaRPr lang="en-US" dirty="0"/>
          </a:p>
        </p:txBody>
      </p:sp>
      <p:sp>
        <p:nvSpPr>
          <p:cNvPr id="11" name="Rectangle 10"/>
          <p:cNvSpPr/>
          <p:nvPr/>
        </p:nvSpPr>
        <p:spPr>
          <a:xfrm>
            <a:off x="5829084" y="2649136"/>
            <a:ext cx="2168927" cy="369332"/>
          </a:xfrm>
          <a:prstGeom prst="rect">
            <a:avLst/>
          </a:prstGeom>
        </p:spPr>
        <p:txBody>
          <a:bodyPr wrap="none">
            <a:spAutoFit/>
          </a:bodyPr>
          <a:lstStyle/>
          <a:p>
            <a:r>
              <a:rPr lang="en-US" dirty="0" smtClean="0">
                <a:hlinkClick r:id="rId8"/>
              </a:rPr>
              <a:t>www.transitionta.org</a:t>
            </a:r>
            <a:endParaRPr lang="en-US" dirty="0"/>
          </a:p>
        </p:txBody>
      </p:sp>
      <p:sp>
        <p:nvSpPr>
          <p:cNvPr id="12" name="Rectangle 11"/>
          <p:cNvSpPr/>
          <p:nvPr/>
        </p:nvSpPr>
        <p:spPr>
          <a:xfrm>
            <a:off x="551541" y="2804521"/>
            <a:ext cx="2435026" cy="369332"/>
          </a:xfrm>
          <a:prstGeom prst="rect">
            <a:avLst/>
          </a:prstGeom>
        </p:spPr>
        <p:txBody>
          <a:bodyPr wrap="none">
            <a:spAutoFit/>
          </a:bodyPr>
          <a:lstStyle/>
          <a:p>
            <a:r>
              <a:rPr lang="en-US" dirty="0" smtClean="0">
                <a:hlinkClick r:id="rId9"/>
              </a:rPr>
              <a:t>http://www.wintac.org/</a:t>
            </a:r>
            <a:endParaRPr lang="en-US" dirty="0"/>
          </a:p>
        </p:txBody>
      </p:sp>
      <p:sp>
        <p:nvSpPr>
          <p:cNvPr id="13" name="Rectangle 12"/>
          <p:cNvSpPr/>
          <p:nvPr/>
        </p:nvSpPr>
        <p:spPr>
          <a:xfrm>
            <a:off x="430758" y="6000361"/>
            <a:ext cx="3348224" cy="369332"/>
          </a:xfrm>
          <a:prstGeom prst="rect">
            <a:avLst/>
          </a:prstGeom>
        </p:spPr>
        <p:txBody>
          <a:bodyPr wrap="none">
            <a:spAutoFit/>
          </a:bodyPr>
          <a:lstStyle/>
          <a:p>
            <a:r>
              <a:rPr lang="en-US"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10"/>
              </a:rPr>
              <a:t>http://www.promisetacenter.org/</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tangle 13"/>
          <p:cNvSpPr/>
          <p:nvPr/>
        </p:nvSpPr>
        <p:spPr>
          <a:xfrm>
            <a:off x="6440897" y="5606790"/>
            <a:ext cx="2586093" cy="369332"/>
          </a:xfrm>
          <a:prstGeom prst="rect">
            <a:avLst/>
          </a:prstGeom>
        </p:spPr>
        <p:txBody>
          <a:bodyPr wrap="none">
            <a:spAutoFit/>
          </a:bodyPr>
          <a:lstStyle/>
          <a:p>
            <a:r>
              <a:rPr lang="en-US"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11"/>
              </a:rPr>
              <a:t>http://iel.org/vryouth-tac</a:t>
            </a:r>
            <a:endParaRPr lang="en-US" dirty="0"/>
          </a:p>
        </p:txBody>
      </p:sp>
    </p:spTree>
    <p:extLst>
      <p:ext uri="{BB962C8B-B14F-4D97-AF65-F5344CB8AC3E}">
        <p14:creationId xmlns:p14="http://schemas.microsoft.com/office/powerpoint/2010/main" val="3473504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Youth Technical Assistance Center</a:t>
            </a:r>
            <a:endParaRPr lang="en-US" dirty="0"/>
          </a:p>
        </p:txBody>
      </p:sp>
      <p:sp>
        <p:nvSpPr>
          <p:cNvPr id="7" name="Text Placeholder 6"/>
          <p:cNvSpPr>
            <a:spLocks noGrp="1"/>
          </p:cNvSpPr>
          <p:nvPr>
            <p:ph type="body" sz="quarter" idx="10"/>
          </p:nvPr>
        </p:nvSpPr>
        <p:spPr>
          <a:xfrm>
            <a:off x="1801813" y="1404938"/>
            <a:ext cx="5197193" cy="389679"/>
          </a:xfrm>
        </p:spPr>
        <p:txBody>
          <a:bodyPr>
            <a:normAutofit fontScale="92500" lnSpcReduction="20000"/>
          </a:bodyPr>
          <a:lstStyle/>
          <a:p>
            <a:r>
              <a:rPr lang="en-US" dirty="0" smtClean="0"/>
              <a:t>Y-TAC</a:t>
            </a:r>
            <a:endParaRPr lang="en-US" dirty="0"/>
          </a:p>
        </p:txBody>
      </p:sp>
      <p:sp>
        <p:nvSpPr>
          <p:cNvPr id="3" name="Slide Number Placeholder 2"/>
          <p:cNvSpPr>
            <a:spLocks noGrp="1"/>
          </p:cNvSpPr>
          <p:nvPr>
            <p:ph type="sldNum" sz="quarter" idx="4294967295"/>
          </p:nvPr>
        </p:nvSpPr>
        <p:spPr>
          <a:xfrm>
            <a:off x="7086600" y="6356350"/>
            <a:ext cx="2057400" cy="365125"/>
          </a:xfrm>
          <a:prstGeom prst="rect">
            <a:avLst/>
          </a:prstGeom>
        </p:spPr>
        <p:txBody>
          <a:bodyPr/>
          <a:lstStyle/>
          <a:p>
            <a:pPr>
              <a:defRPr/>
            </a:pPr>
            <a:fld id="{59D98D96-8C3D-4BF3-AEB6-37921514A09E}" type="slidenum">
              <a:rPr lang="en-US" smtClean="0"/>
              <a:pPr>
                <a:defRPr/>
              </a:pPr>
              <a:t>6</a:t>
            </a:fld>
            <a:endParaRPr lang="en-US"/>
          </a:p>
        </p:txBody>
      </p:sp>
      <p:sp>
        <p:nvSpPr>
          <p:cNvPr id="5" name="Rectangle 4"/>
          <p:cNvSpPr/>
          <p:nvPr/>
        </p:nvSpPr>
        <p:spPr>
          <a:xfrm>
            <a:off x="324455" y="1970085"/>
            <a:ext cx="8413124" cy="3268331"/>
          </a:xfrm>
          <a:prstGeom prst="rect">
            <a:avLst/>
          </a:prstGeom>
        </p:spPr>
        <p:txBody>
          <a:bodyPr wrap="square">
            <a:spAutoFit/>
          </a:bodyPr>
          <a:lstStyle/>
          <a:p>
            <a:r>
              <a:rPr lang="en-US" sz="1350" b="1" dirty="0">
                <a:latin typeface="Calibri" panose="020F0502020204030204" pitchFamily="34" charset="0"/>
                <a:ea typeface="Calibri" panose="020F0502020204030204" pitchFamily="34" charset="0"/>
                <a:cs typeface="Times New Roman" panose="02020603050405020304" pitchFamily="18" charset="0"/>
              </a:rPr>
              <a:t>Purpose:  </a:t>
            </a:r>
            <a:r>
              <a:rPr lang="en-US" sz="1350" dirty="0">
                <a:latin typeface="Calibri" panose="020F0502020204030204" pitchFamily="34" charset="0"/>
                <a:ea typeface="Calibri" panose="020F0502020204030204" pitchFamily="34" charset="0"/>
                <a:cs typeface="Times New Roman" panose="02020603050405020304" pitchFamily="18" charset="0"/>
              </a:rPr>
              <a:t>The purpose of the Institute for Educational Leadership’s (IEL) Vocational Rehabilitation (VR) Training and Technical Assistance (TA) Center for Youth (Y-TAC) is to provide State VR Agencies with TA and training to help more effectively serve all youth with disabilities, including students with disabilities who are not receiving comprehensive special education services, such as students with 504 plans and other “potentially eligible” young people; youth connected to other systems, such as youth in and out of foster care and court-involved, homeless, and runaway youth; and other disconnected, hard-to-serve, and at-risk youth populations</a:t>
            </a:r>
            <a:r>
              <a:rPr lang="en-US" sz="1350" dirty="0" smtClean="0">
                <a:latin typeface="Calibri" panose="020F0502020204030204" pitchFamily="34" charset="0"/>
                <a:ea typeface="Calibri" panose="020F0502020204030204" pitchFamily="34" charset="0"/>
                <a:cs typeface="Times New Roman" panose="02020603050405020304" pitchFamily="18" charset="0"/>
              </a:rPr>
              <a:t>.</a:t>
            </a:r>
          </a:p>
          <a:p>
            <a:endParaRPr lang="en-US" sz="1350" dirty="0">
              <a:latin typeface="Calibri" panose="020F0502020204030204" pitchFamily="34" charset="0"/>
              <a:ea typeface="Calibri" panose="020F0502020204030204" pitchFamily="34" charset="0"/>
              <a:cs typeface="Times New Roman" panose="02020603050405020304" pitchFamily="18" charset="0"/>
            </a:endParaRPr>
          </a:p>
          <a:p>
            <a:r>
              <a:rPr lang="en-US" sz="1350" b="1" dirty="0">
                <a:latin typeface="Calibri" panose="020F0502020204030204" pitchFamily="34" charset="0"/>
                <a:ea typeface="Calibri" panose="020F0502020204030204" pitchFamily="34" charset="0"/>
                <a:cs typeface="Times New Roman" panose="02020603050405020304" pitchFamily="18" charset="0"/>
              </a:rPr>
              <a:t>Target Audience:</a:t>
            </a:r>
            <a:endParaRPr lang="en-US" sz="1350" dirty="0">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15000"/>
              </a:lnSpc>
              <a:spcAft>
                <a:spcPts val="750"/>
              </a:spcAft>
              <a:buFont typeface="Symbol" panose="05050102010706020507" pitchFamily="18" charset="2"/>
              <a:buChar char=""/>
              <a:tabLst>
                <a:tab pos="171450" algn="l"/>
                <a:tab pos="342900" algn="l"/>
              </a:tabLst>
            </a:pPr>
            <a:r>
              <a:rPr lang="en-US" sz="1350" dirty="0">
                <a:latin typeface="Calibri" panose="020F0502020204030204" pitchFamily="34" charset="0"/>
                <a:ea typeface="Calibri" panose="020F0502020204030204" pitchFamily="34" charset="0"/>
                <a:cs typeface="Times New Roman" panose="02020603050405020304" pitchFamily="18" charset="0"/>
              </a:rPr>
              <a:t>State VR Agencies (SVRAs) and related rehabilitation professionals</a:t>
            </a:r>
          </a:p>
          <a:p>
            <a:pPr marL="257175" indent="-257175">
              <a:lnSpc>
                <a:spcPct val="115000"/>
              </a:lnSpc>
              <a:spcAft>
                <a:spcPts val="750"/>
              </a:spcAft>
              <a:buFont typeface="Symbol" panose="05050102010706020507" pitchFamily="18" charset="2"/>
              <a:buChar char=""/>
              <a:tabLst>
                <a:tab pos="171450" algn="l"/>
                <a:tab pos="342900" algn="l"/>
              </a:tabLst>
            </a:pPr>
            <a:r>
              <a:rPr lang="en-US" sz="1350" dirty="0">
                <a:latin typeface="Calibri" panose="020F0502020204030204" pitchFamily="34" charset="0"/>
                <a:ea typeface="Calibri" panose="020F0502020204030204" pitchFamily="34" charset="0"/>
                <a:cs typeface="Times New Roman" panose="02020603050405020304" pitchFamily="18" charset="0"/>
              </a:rPr>
              <a:t>Other youth service professionals </a:t>
            </a:r>
            <a:endParaRPr lang="en-US" sz="1350" dirty="0" smtClean="0">
              <a:latin typeface="Calibri" panose="020F0502020204030204" pitchFamily="34" charset="0"/>
              <a:ea typeface="Calibri" panose="020F0502020204030204" pitchFamily="34" charset="0"/>
              <a:cs typeface="Times New Roman" panose="02020603050405020304" pitchFamily="18" charset="0"/>
            </a:endParaRPr>
          </a:p>
          <a:p>
            <a:r>
              <a:rPr lang="en-US" sz="1350" b="1" dirty="0" smtClean="0">
                <a:latin typeface="Calibri" panose="020F0502020204030204" pitchFamily="34" charset="0"/>
                <a:ea typeface="Calibri" panose="020F0502020204030204" pitchFamily="34" charset="0"/>
                <a:cs typeface="Times New Roman" panose="02020603050405020304" pitchFamily="18" charset="0"/>
              </a:rPr>
              <a:t>Website</a:t>
            </a:r>
            <a:r>
              <a:rPr lang="en-US" sz="1350" b="1" dirty="0">
                <a:latin typeface="Calibri" panose="020F0502020204030204" pitchFamily="34" charset="0"/>
                <a:ea typeface="Calibri" panose="020F0502020204030204" pitchFamily="34" charset="0"/>
                <a:cs typeface="Times New Roman" panose="02020603050405020304" pitchFamily="18" charset="0"/>
              </a:rPr>
              <a:t>: </a:t>
            </a:r>
            <a:r>
              <a:rPr lang="en-US" sz="135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http://iel.org/vryouth-tac</a:t>
            </a:r>
            <a:r>
              <a:rPr lang="en-US" sz="1350" dirty="0">
                <a:latin typeface="Calibri" panose="020F0502020204030204" pitchFamily="34" charset="0"/>
                <a:ea typeface="Calibri" panose="020F0502020204030204" pitchFamily="34" charset="0"/>
                <a:cs typeface="Times New Roman" panose="02020603050405020304" pitchFamily="18" charset="0"/>
              </a:rPr>
              <a:t>  (under construction)</a:t>
            </a:r>
          </a:p>
          <a:p>
            <a:endParaRPr lang="en-US" sz="1350" b="1" dirty="0" smtClean="0">
              <a:latin typeface="Calibri" panose="020F0502020204030204" pitchFamily="34" charset="0"/>
              <a:ea typeface="Calibri" panose="020F0502020204030204" pitchFamily="34" charset="0"/>
              <a:cs typeface="Times New Roman" panose="02020603050405020304" pitchFamily="18" charset="0"/>
            </a:endParaRPr>
          </a:p>
          <a:p>
            <a:r>
              <a:rPr lang="en-US" sz="1350" b="1" dirty="0" smtClean="0">
                <a:latin typeface="Calibri" panose="020F0502020204030204" pitchFamily="34" charset="0"/>
                <a:ea typeface="Calibri" panose="020F0502020204030204" pitchFamily="34" charset="0"/>
                <a:cs typeface="Times New Roman" panose="02020603050405020304" pitchFamily="18" charset="0"/>
              </a:rPr>
              <a:t>States </a:t>
            </a:r>
            <a:r>
              <a:rPr lang="en-US" sz="1350" b="1" dirty="0">
                <a:latin typeface="Calibri" panose="020F0502020204030204" pitchFamily="34" charset="0"/>
                <a:ea typeface="Calibri" panose="020F0502020204030204" pitchFamily="34" charset="0"/>
                <a:cs typeface="Times New Roman" panose="02020603050405020304" pitchFamily="18" charset="0"/>
              </a:rPr>
              <a:t>Receiving TA:  Arizona, Alaska, Iowa Blind Services, Nevada, Virginia Blind Services, </a:t>
            </a:r>
          </a:p>
          <a:p>
            <a:r>
              <a:rPr lang="en-US" sz="1350" b="1" dirty="0">
                <a:latin typeface="Calibri" panose="020F0502020204030204" pitchFamily="34" charset="0"/>
                <a:ea typeface="Calibri" panose="020F0502020204030204" pitchFamily="34" charset="0"/>
                <a:cs typeface="Times New Roman" panose="02020603050405020304" pitchFamily="18" charset="0"/>
              </a:rPr>
              <a:t>Kentucky Blind Services, Indiana, </a:t>
            </a:r>
            <a:r>
              <a:rPr lang="en-US" sz="1350" b="1" dirty="0" smtClean="0">
                <a:latin typeface="Calibri" panose="020F0502020204030204" pitchFamily="34" charset="0"/>
                <a:ea typeface="Calibri" panose="020F0502020204030204" pitchFamily="34" charset="0"/>
                <a:cs typeface="Times New Roman" panose="02020603050405020304" pitchFamily="18" charset="0"/>
              </a:rPr>
              <a:t>Minnesota, North Carolina</a:t>
            </a:r>
            <a:endParaRPr lang="en-US" sz="135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p:cNvPicPr/>
          <p:nvPr/>
        </p:nvPicPr>
        <p:blipFill>
          <a:blip r:embed="rId4" cstate="print">
            <a:extLst>
              <a:ext uri="{28A0092B-C50C-407E-A947-70E740481C1C}">
                <a14:useLocalDpi xmlns:a14="http://schemas.microsoft.com/office/drawing/2010/main" val="0"/>
              </a:ext>
            </a:extLst>
          </a:blip>
          <a:stretch>
            <a:fillRect/>
          </a:stretch>
        </p:blipFill>
        <p:spPr>
          <a:xfrm>
            <a:off x="6838876" y="4520689"/>
            <a:ext cx="1959124" cy="2137890"/>
          </a:xfrm>
          <a:prstGeom prst="rect">
            <a:avLst/>
          </a:prstGeom>
        </p:spPr>
      </p:pic>
    </p:spTree>
    <p:extLst>
      <p:ext uri="{BB962C8B-B14F-4D97-AF65-F5344CB8AC3E}">
        <p14:creationId xmlns:p14="http://schemas.microsoft.com/office/powerpoint/2010/main" val="3044491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a14="http://schemas.microsoft.com/office/drawing/2010/main" val="0"/>
              </a:ext>
            </a:extLst>
          </a:blip>
          <a:stretch>
            <a:fillRect/>
          </a:stretch>
        </p:blipFill>
        <p:spPr>
          <a:xfrm>
            <a:off x="7600979" y="5507181"/>
            <a:ext cx="1272858" cy="1159481"/>
          </a:xfrm>
          <a:prstGeom prst="rect">
            <a:avLst/>
          </a:prstGeom>
        </p:spPr>
      </p:pic>
    </p:spTree>
    <p:extLst>
      <p:ext uri="{BB962C8B-B14F-4D97-AF65-F5344CB8AC3E}">
        <p14:creationId xmlns:p14="http://schemas.microsoft.com/office/powerpoint/2010/main" val="10293518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a14="http://schemas.microsoft.com/office/drawing/2010/main" val="0"/>
              </a:ext>
            </a:extLst>
          </a:blip>
          <a:stretch>
            <a:fillRect/>
          </a:stretch>
        </p:blipFill>
        <p:spPr>
          <a:xfrm>
            <a:off x="7600979" y="5507181"/>
            <a:ext cx="1272858" cy="1159481"/>
          </a:xfrm>
          <a:prstGeom prst="rect">
            <a:avLst/>
          </a:prstGeom>
        </p:spPr>
      </p:pic>
    </p:spTree>
    <p:extLst>
      <p:ext uri="{BB962C8B-B14F-4D97-AF65-F5344CB8AC3E}">
        <p14:creationId xmlns:p14="http://schemas.microsoft.com/office/powerpoint/2010/main" val="32061729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1"/>
          </p:nvPr>
        </p:nvSpPr>
        <p:spPr>
          <a:xfrm>
            <a:off x="3538883" y="1702762"/>
            <a:ext cx="4968875" cy="4774950"/>
          </a:xfrm>
        </p:spPr>
        <p:txBody>
          <a:bodyPr>
            <a:noAutofit/>
          </a:bodyPr>
          <a:lstStyle/>
          <a:p>
            <a:pPr marL="0" indent="0">
              <a:buNone/>
            </a:pPr>
            <a:r>
              <a:rPr lang="en-US" sz="2400" b="1" dirty="0" smtClean="0"/>
              <a:t>Participants will:</a:t>
            </a:r>
          </a:p>
          <a:p>
            <a:r>
              <a:rPr lang="en-US" sz="2000" b="1" dirty="0" smtClean="0"/>
              <a:t>Learn </a:t>
            </a:r>
            <a:r>
              <a:rPr lang="en-US" sz="2000" b="1" dirty="0"/>
              <a:t>the differences between high school and </a:t>
            </a:r>
            <a:r>
              <a:rPr lang="en-US" sz="2000" b="1" dirty="0" smtClean="0"/>
              <a:t>college for youth with disabilities</a:t>
            </a:r>
            <a:endParaRPr lang="en-US" sz="2000" b="1" dirty="0"/>
          </a:p>
          <a:p>
            <a:r>
              <a:rPr lang="en-US" sz="2000" b="1" dirty="0"/>
              <a:t>Effective family support practices</a:t>
            </a:r>
          </a:p>
          <a:p>
            <a:r>
              <a:rPr lang="en-US" sz="2000" b="1" dirty="0" smtClean="0"/>
              <a:t>Learn how families and support centers can support transition into post-secondary education </a:t>
            </a:r>
          </a:p>
          <a:p>
            <a:r>
              <a:rPr lang="en-US" sz="2000" b="1" dirty="0" smtClean="0"/>
              <a:t>The Vocational Rehabilitation (VR) Connection</a:t>
            </a:r>
            <a:endParaRPr lang="en-US" sz="2000" b="1" dirty="0"/>
          </a:p>
          <a:p>
            <a:r>
              <a:rPr lang="en-US" sz="2000" b="1" dirty="0" smtClean="0"/>
              <a:t>Review FAQ’s and Resources</a:t>
            </a:r>
            <a:endParaRPr lang="en-US" sz="2000" b="1" dirty="0"/>
          </a:p>
          <a:p>
            <a:pPr marL="0" indent="0">
              <a:buNone/>
            </a:pPr>
            <a:endParaRPr lang="en-US" sz="2400"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7600979" y="5507181"/>
            <a:ext cx="1272858" cy="1159481"/>
          </a:xfrm>
          <a:prstGeom prst="rect">
            <a:avLst/>
          </a:prstGeom>
        </p:spPr>
      </p:pic>
    </p:spTree>
    <p:extLst>
      <p:ext uri="{BB962C8B-B14F-4D97-AF65-F5344CB8AC3E}">
        <p14:creationId xmlns:p14="http://schemas.microsoft.com/office/powerpoint/2010/main" val="2712536743"/>
      </p:ext>
    </p:extLst>
  </p:cSld>
  <p:clrMapOvr>
    <a:masterClrMapping/>
  </p:clrMapOvr>
  <p:timing>
    <p:tnLst>
      <p:par>
        <p:cTn id="1" dur="indefinite" restart="never" nodeType="tmRoot"/>
      </p:par>
    </p:tnLst>
  </p:timing>
</p:sld>
</file>

<file path=ppt/theme/theme1.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Y-TAC ppt template" id="{5294A3D4-5611-46BA-8B34-998E984B78B0}" vid="{9804763E-36FB-4516-9941-9CAC27C315B8}"/>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Y-TAC ppt template" id="{5294A3D4-5611-46BA-8B34-998E984B78B0}" vid="{E5BDA997-3261-487E-A9E9-98125523092E}"/>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Y-TAC ppt template" id="{5294A3D4-5611-46BA-8B34-998E984B78B0}" vid="{C868754A-8CF4-48A1-97F5-9FD2133CC54B}"/>
    </a:ext>
  </a:ext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Y-TAC ppt template" id="{B6D7EAA1-A03D-4A0A-949B-42E0E023E63D}" vid="{BC069874-2D8F-486E-BA3A-326193D1D62E}"/>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4414</TotalTime>
  <Words>2180</Words>
  <Application>Microsoft Office PowerPoint</Application>
  <PresentationFormat>On-screen Show (4:3)</PresentationFormat>
  <Paragraphs>281</Paragraphs>
  <Slides>39</Slides>
  <Notes>10</Notes>
  <HiddenSlides>0</HiddenSlides>
  <MMClips>0</MMClips>
  <ScaleCrop>false</ScaleCrop>
  <HeadingPairs>
    <vt:vector size="6" baseType="variant">
      <vt:variant>
        <vt:lpstr>Fonts Used</vt:lpstr>
      </vt:variant>
      <vt:variant>
        <vt:i4>8</vt:i4>
      </vt:variant>
      <vt:variant>
        <vt:lpstr>Theme</vt:lpstr>
      </vt:variant>
      <vt:variant>
        <vt:i4>5</vt:i4>
      </vt:variant>
      <vt:variant>
        <vt:lpstr>Slide Titles</vt:lpstr>
      </vt:variant>
      <vt:variant>
        <vt:i4>39</vt:i4>
      </vt:variant>
    </vt:vector>
  </HeadingPairs>
  <TitlesOfParts>
    <vt:vector size="52" baseType="lpstr">
      <vt:lpstr>MS PGothic</vt:lpstr>
      <vt:lpstr>Arial</vt:lpstr>
      <vt:lpstr>Avenir Medium</vt:lpstr>
      <vt:lpstr>Calibri</vt:lpstr>
      <vt:lpstr>Calibri Light</vt:lpstr>
      <vt:lpstr>Symbol</vt:lpstr>
      <vt:lpstr>Times New Roman</vt:lpstr>
      <vt:lpstr>Wingdings</vt:lpstr>
      <vt:lpstr>3_Custom Design</vt:lpstr>
      <vt:lpstr>Custom Design</vt:lpstr>
      <vt:lpstr>1_Custom Design</vt:lpstr>
      <vt:lpstr>2_Custom Design</vt:lpstr>
      <vt:lpstr>Office Theme</vt:lpstr>
      <vt:lpstr>PowerPoint Presentation</vt:lpstr>
      <vt:lpstr>A Few Reminders on  Webinar Etiquette</vt:lpstr>
      <vt:lpstr>PowerPoint Presentation</vt:lpstr>
      <vt:lpstr>PowerPoint Presentation</vt:lpstr>
      <vt:lpstr>Youth Technical Assistance Centers</vt:lpstr>
      <vt:lpstr>Youth Technical Assistance Center</vt:lpstr>
      <vt:lpstr>PowerPoint Presentation</vt:lpstr>
      <vt:lpstr>PowerPoint Presentation</vt:lpstr>
      <vt:lpstr>PowerPoint Presentation</vt:lpstr>
      <vt:lpstr>Terms to Know</vt:lpstr>
      <vt:lpstr>High School vs. College/Vocational Training Applicable Laws</vt:lpstr>
      <vt:lpstr>High School vs. College/Vocational Training Required Documentation for Accommodations</vt:lpstr>
      <vt:lpstr>High School vs. College/Vocational Training Common Accommodations</vt:lpstr>
      <vt:lpstr>High School vs. College/Vocational Training Self-Advocacy</vt:lpstr>
      <vt:lpstr>High School vs. College/Vocational Training Parent Role</vt:lpstr>
      <vt:lpstr>High School vs. College/Vocational Training Instruction</vt:lpstr>
      <vt:lpstr>Types of Post-Secondary Education/Training</vt:lpstr>
      <vt:lpstr>How High School Students Can Prepare </vt:lpstr>
      <vt:lpstr>Effective Family Support in Post-Secondary Education</vt:lpstr>
      <vt:lpstr>Effective Family Support in Post-Secondary Education</vt:lpstr>
      <vt:lpstr>Effective Family Support in Post-Secondary Education</vt:lpstr>
      <vt:lpstr>Effective Family Support in Post-Secondary Education</vt:lpstr>
      <vt:lpstr>Working with Disability Resource Centers</vt:lpstr>
      <vt:lpstr>Parent Centers</vt:lpstr>
      <vt:lpstr>The Vocational Rehabilitation Connection</vt:lpstr>
      <vt:lpstr>The Vocational Rehabilitation Connection</vt:lpstr>
      <vt:lpstr>Frequently Asked Questions (FAQs)</vt:lpstr>
      <vt:lpstr>Frequently Asked Questions (FAQs)</vt:lpstr>
      <vt:lpstr>Frequently Asked Questions (FAQs)</vt:lpstr>
      <vt:lpstr>Frequently Asked Questions (FAQs)</vt:lpstr>
      <vt:lpstr>How can I learn more about post-secondary college and vocational training options? </vt:lpstr>
      <vt:lpstr>How can I learn more about funding college and training programs?  </vt:lpstr>
      <vt:lpstr>Knowing Your Rights and Responsibilities</vt:lpstr>
      <vt:lpstr>PowerPoint Presentation</vt:lpstr>
      <vt:lpstr>PowerPoint Presentation</vt:lpstr>
      <vt:lpstr>PowerPoint Presentation</vt:lpstr>
      <vt:lpstr>Sara Sembiante M.A., CRC Institute for Educational Leadership (IEL) Youth Technical Assistance Center (Y-TAC) sembiantes@iel.org (520)981-5500 </vt:lpstr>
      <vt:lpstr>PowerPoint Presentation</vt:lpstr>
      <vt:lpstr>Thanks for your participation</vt:lpstr>
    </vt:vector>
  </TitlesOfParts>
  <Company>Cornell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A. Mimno</dc:creator>
  <cp:lastModifiedBy>Maria Rodriguez</cp:lastModifiedBy>
  <cp:revision>68</cp:revision>
  <dcterms:created xsi:type="dcterms:W3CDTF">2017-08-03T18:28:58Z</dcterms:created>
  <dcterms:modified xsi:type="dcterms:W3CDTF">2017-10-10T18:59:10Z</dcterms:modified>
</cp:coreProperties>
</file>