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5"/>
  </p:notesMasterIdLst>
  <p:handoutMasterIdLst>
    <p:handoutMasterId r:id="rId26"/>
  </p:handoutMasterIdLst>
  <p:sldIdLst>
    <p:sldId id="256" r:id="rId2"/>
    <p:sldId id="335" r:id="rId3"/>
    <p:sldId id="262" r:id="rId4"/>
    <p:sldId id="334" r:id="rId5"/>
    <p:sldId id="263" r:id="rId6"/>
    <p:sldId id="265" r:id="rId7"/>
    <p:sldId id="317" r:id="rId8"/>
    <p:sldId id="318" r:id="rId9"/>
    <p:sldId id="319" r:id="rId10"/>
    <p:sldId id="320" r:id="rId11"/>
    <p:sldId id="321" r:id="rId12"/>
    <p:sldId id="322" r:id="rId13"/>
    <p:sldId id="323" r:id="rId14"/>
    <p:sldId id="324" r:id="rId15"/>
    <p:sldId id="325" r:id="rId16"/>
    <p:sldId id="326" r:id="rId17"/>
    <p:sldId id="327" r:id="rId18"/>
    <p:sldId id="328" r:id="rId19"/>
    <p:sldId id="329" r:id="rId20"/>
    <p:sldId id="330" r:id="rId21"/>
    <p:sldId id="331" r:id="rId22"/>
    <p:sldId id="332" r:id="rId23"/>
    <p:sldId id="333" r:id="rId2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83D"/>
    <a:srgbClr val="C98D2E"/>
    <a:srgbClr val="5100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122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2FD35124-FC49-42D8-840B-7777F52BE4D6}" type="datetimeFigureOut">
              <a:rPr lang="en-US" smtClean="0"/>
              <a:t>8/31/2017</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C027704C-64B6-422E-AECC-5353452CCEF7}" type="slidenum">
              <a:rPr lang="en-US" smtClean="0"/>
              <a:t>‹#›</a:t>
            </a:fld>
            <a:endParaRPr lang="en-US" dirty="0"/>
          </a:p>
        </p:txBody>
      </p:sp>
    </p:spTree>
    <p:extLst>
      <p:ext uri="{BB962C8B-B14F-4D97-AF65-F5344CB8AC3E}">
        <p14:creationId xmlns:p14="http://schemas.microsoft.com/office/powerpoint/2010/main" val="22521438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23FD5F61-8B7D-4C9B-8E0C-A9CD0522AD60}" type="datetimeFigureOut">
              <a:rPr lang="en-US" smtClean="0"/>
              <a:t>8/31/2017</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76C6C175-A3B9-4AC3-9A9E-5F977AD172A1}" type="slidenum">
              <a:rPr lang="en-US" smtClean="0"/>
              <a:t>‹#›</a:t>
            </a:fld>
            <a:endParaRPr lang="en-US" dirty="0"/>
          </a:p>
        </p:txBody>
      </p:sp>
    </p:spTree>
    <p:extLst>
      <p:ext uri="{BB962C8B-B14F-4D97-AF65-F5344CB8AC3E}">
        <p14:creationId xmlns:p14="http://schemas.microsoft.com/office/powerpoint/2010/main" val="112778134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C6C175-A3B9-4AC3-9A9E-5F977AD172A1}" type="slidenum">
              <a:rPr lang="en-US" smtClean="0"/>
              <a:t>1</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357500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7FC875-906A-4AB6-95AE-34653B44D9AB}" type="slidenum">
              <a:rPr lang="en-US" smtClean="0"/>
              <a:t>9</a:t>
            </a:fld>
            <a:endParaRPr lang="en-US"/>
          </a:p>
        </p:txBody>
      </p:sp>
    </p:spTree>
    <p:extLst>
      <p:ext uri="{BB962C8B-B14F-4D97-AF65-F5344CB8AC3E}">
        <p14:creationId xmlns:p14="http://schemas.microsoft.com/office/powerpoint/2010/main" val="2097582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76C6C175-A3B9-4AC3-9A9E-5F977AD172A1}" type="slidenum">
              <a:rPr lang="en-US" smtClean="0"/>
              <a:t>22</a:t>
            </a:fld>
            <a:endParaRPr lang="en-US" dirty="0"/>
          </a:p>
        </p:txBody>
      </p:sp>
    </p:spTree>
    <p:extLst>
      <p:ext uri="{BB962C8B-B14F-4D97-AF65-F5344CB8AC3E}">
        <p14:creationId xmlns:p14="http://schemas.microsoft.com/office/powerpoint/2010/main" val="3754989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848600" cy="1927225"/>
          </a:xfrm>
        </p:spPr>
        <p:txBody>
          <a:bodyPr anchor="b">
            <a:noAutofit/>
          </a:bodyPr>
          <a:lstStyle>
            <a:lvl1pPr>
              <a:defRPr sz="5400" cap="all"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200400"/>
            <a:ext cx="6400800" cy="1066800"/>
          </a:xfrm>
        </p:spPr>
        <p:txBody>
          <a:bodyPr/>
          <a:lstStyle>
            <a:lvl1pPr marL="0" indent="0" algn="l">
              <a:buNone/>
              <a:defRPr>
                <a:solidFill>
                  <a:srgbClr val="00583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43CD8324-1E2E-4362-9092-A7E84424773E}" type="datetime1">
              <a:rPr lang="en-US" smtClean="0"/>
              <a:t>8/31/2017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644325-41DD-44F5-A916-7FB35C1DED85}" type="slidenum">
              <a:rPr lang="en-US" smtClean="0"/>
              <a:t>‹#›</a:t>
            </a:fld>
            <a:endParaRPr lang="en-US" dirty="0"/>
          </a:p>
        </p:txBody>
      </p:sp>
      <p:cxnSp>
        <p:nvCxnSpPr>
          <p:cNvPr id="8" name="Straight Connector 7"/>
          <p:cNvCxnSpPr/>
          <p:nvPr/>
        </p:nvCxnSpPr>
        <p:spPr>
          <a:xfrm>
            <a:off x="685800" y="3124200"/>
            <a:ext cx="7848600" cy="1588"/>
          </a:xfrm>
          <a:prstGeom prst="line">
            <a:avLst/>
          </a:prstGeom>
          <a:ln w="19050">
            <a:solidFill>
              <a:srgbClr val="51004B"/>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3B7658-667E-4493-81D1-762A94B602A8}" type="datetime1">
              <a:rPr lang="en-US" smtClean="0"/>
              <a:t>8/31/2017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644325-41DD-44F5-A916-7FB35C1DED8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F5DA3A-08A5-45BD-8060-66AC654774A2}" type="datetime1">
              <a:rPr lang="en-US" smtClean="0"/>
              <a:t>8/31/2017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644325-41DD-44F5-A916-7FB35C1DED8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AF0B53-B5DE-483B-B8C4-7E893F105169}" type="datetime1">
              <a:rPr lang="en-US" smtClean="0"/>
              <a:t>8/31/2017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644325-41DD-44F5-A916-7FB35C1DED8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00583D"/>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0DFEC19-D302-4187-A6B9-CF92A1FFBE38}" type="datetime1">
              <a:rPr lang="en-US" smtClean="0"/>
              <a:t>8/31/2017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644325-41DD-44F5-A916-7FB35C1DED85}" type="slidenum">
              <a:rPr lang="en-US" smtClean="0"/>
              <a:t>‹#›</a:t>
            </a:fld>
            <a:endParaRPr lang="en-US" dirty="0"/>
          </a:p>
        </p:txBody>
      </p:sp>
      <p:cxnSp>
        <p:nvCxnSpPr>
          <p:cNvPr id="7" name="Straight Connector 6"/>
          <p:cNvCxnSpPr/>
          <p:nvPr/>
        </p:nvCxnSpPr>
        <p:spPr>
          <a:xfrm>
            <a:off x="1680089" y="4954588"/>
            <a:ext cx="5809026" cy="0"/>
          </a:xfrm>
          <a:prstGeom prst="line">
            <a:avLst/>
          </a:prstGeom>
          <a:ln w="19050">
            <a:solidFill>
              <a:srgbClr val="51004B"/>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1680089" y="1447800"/>
            <a:ext cx="5809026" cy="3416320"/>
          </a:xfrm>
          <a:prstGeom prst="rect">
            <a:avLst/>
          </a:prstGeom>
          <a:noFill/>
        </p:spPr>
        <p:txBody>
          <a:bodyPr wrap="none" rtlCol="0">
            <a:spAutoFit/>
          </a:bodyPr>
          <a:lstStyle/>
          <a:p>
            <a:pPr algn="ctr"/>
            <a:r>
              <a:rPr lang="en-US" sz="2400" dirty="0" smtClean="0"/>
              <a:t>Training and Advocacy Support Center</a:t>
            </a:r>
          </a:p>
          <a:p>
            <a:pPr algn="ctr"/>
            <a:r>
              <a:rPr lang="en-US" sz="2400" dirty="0" smtClean="0"/>
              <a:t>National Disability</a:t>
            </a:r>
            <a:r>
              <a:rPr lang="en-US" sz="2400" baseline="0" dirty="0" smtClean="0"/>
              <a:t> Rights Network</a:t>
            </a:r>
          </a:p>
          <a:p>
            <a:pPr algn="ctr"/>
            <a:endParaRPr lang="en-US" sz="2400" baseline="0" dirty="0" smtClean="0"/>
          </a:p>
          <a:p>
            <a:pPr algn="ctr"/>
            <a:r>
              <a:rPr lang="en-US" sz="2400" baseline="0" dirty="0" smtClean="0"/>
              <a:t>900 Second Street, NE, Suite 211</a:t>
            </a:r>
          </a:p>
          <a:p>
            <a:pPr algn="ctr"/>
            <a:r>
              <a:rPr lang="en-US" sz="2400" baseline="0" dirty="0" smtClean="0"/>
              <a:t>Washington, DC 20002</a:t>
            </a:r>
          </a:p>
          <a:p>
            <a:pPr algn="ctr"/>
            <a:endParaRPr lang="en-US" sz="2400" baseline="0" dirty="0" smtClean="0"/>
          </a:p>
          <a:p>
            <a:pPr algn="ctr"/>
            <a:r>
              <a:rPr lang="en-US" sz="2400" baseline="0" dirty="0" smtClean="0"/>
              <a:t>Tel. 202-408-9514  ◊  TTY: 202-408-9521</a:t>
            </a:r>
          </a:p>
          <a:p>
            <a:pPr algn="ctr"/>
            <a:endParaRPr lang="en-US" sz="2400" baseline="0" dirty="0" smtClean="0"/>
          </a:p>
          <a:p>
            <a:pPr algn="ctr"/>
            <a:r>
              <a:rPr lang="en-US" sz="2400" baseline="0" dirty="0" smtClean="0"/>
              <a:t>www.tascnow.com</a:t>
            </a:r>
            <a:endParaRPr lang="en-US" sz="2400" dirty="0" smtClean="0"/>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10400" y="5105400"/>
            <a:ext cx="1638673" cy="1587862"/>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2D6D3A0-DA6B-4F56-B5D5-7A2D3E7DAC73}" type="datetime1">
              <a:rPr lang="en-US" smtClean="0"/>
              <a:t>8/31/2017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644325-41DD-44F5-A916-7FB35C1DED8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C4D762F-22FA-43C4-BD63-6D8B7279BCE8}" type="datetime1">
              <a:rPr lang="en-US" smtClean="0"/>
              <a:t>8/31/2017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F644325-41DD-44F5-A916-7FB35C1DED85}"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CBAA6D-D49D-4A68-ACBC-DDFF5BE794AF}" type="datetime1">
              <a:rPr lang="en-US" smtClean="0"/>
              <a:t>8/31/2017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F644325-41DD-44F5-A916-7FB35C1DED8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39B9E0-3F25-47E9-918D-7923A46B84EC}" type="datetime1">
              <a:rPr lang="en-US" smtClean="0"/>
              <a:t>8/31/2017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F644325-41DD-44F5-A916-7FB35C1DED8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6AC034-003B-4FAD-8D58-E4B2AB686D27}" type="datetime1">
              <a:rPr lang="en-US" smtClean="0"/>
              <a:t>8/31/2017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644325-41DD-44F5-A916-7FB35C1DED85}"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rgbClr val="C98D2E"/>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5D97D5-79CF-4841-BAFA-A92870A97782}" type="datetime1">
              <a:rPr lang="en-US" smtClean="0"/>
              <a:t>8/31/2017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644325-41DD-44F5-A916-7FB35C1DED8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96C1517-67C0-4A8D-BFF7-7C55A88B3877}" type="datetime1">
              <a:rPr lang="en-US" smtClean="0"/>
              <a:t>8/31/2017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F644325-41DD-44F5-A916-7FB35C1DED85}"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4000" kern="1200" spc="-100" baseline="0">
          <a:solidFill>
            <a:srgbClr val="00583D"/>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rgbClr val="00583D"/>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rgbClr val="00583D"/>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rgbClr val="00583D"/>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rgbClr val="00583D"/>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rgbClr val="00583D"/>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dese.mo.gov/communications/news-releases/new-program-provide-transition-assistance-students-disabiliti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ood.ohio.gov/Partnerships/OTSP"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ron.hager@ndrn.org" TargetMode="External"/><Relationship Id="rId2" Type="http://schemas.openxmlformats.org/officeDocument/2006/relationships/hyperlink" Target="mailto:cheryl.bates-harris@ndrn.org" TargetMode="External"/><Relationship Id="rId1" Type="http://schemas.openxmlformats.org/officeDocument/2006/relationships/slideLayout" Target="../slideLayouts/slideLayout2.xml"/><Relationship Id="rId4" Type="http://schemas.openxmlformats.org/officeDocument/2006/relationships/hyperlink" Target="mailto:amy.scherer@ndrn.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Unraveling the Mysteries of pre-employment transition services under WIOA</a:t>
            </a:r>
            <a:endParaRPr lang="en-US" sz="3200" dirty="0"/>
          </a:p>
        </p:txBody>
      </p:sp>
      <p:sp>
        <p:nvSpPr>
          <p:cNvPr id="3" name="Subtitle 2"/>
          <p:cNvSpPr>
            <a:spLocks noGrp="1"/>
          </p:cNvSpPr>
          <p:nvPr>
            <p:ph type="subTitle" idx="1"/>
          </p:nvPr>
        </p:nvSpPr>
        <p:spPr>
          <a:xfrm>
            <a:off x="685800" y="3352800"/>
            <a:ext cx="6400800" cy="762000"/>
          </a:xfrm>
        </p:spPr>
        <p:txBody>
          <a:bodyPr>
            <a:normAutofit lnSpcReduction="10000"/>
          </a:bodyPr>
          <a:lstStyle/>
          <a:p>
            <a:r>
              <a:rPr lang="en-US" dirty="0" smtClean="0"/>
              <a:t>Changed Expectations on Employment of People with Disabilities</a:t>
            </a:r>
            <a:endParaRPr lang="en-US" dirty="0"/>
          </a:p>
        </p:txBody>
      </p:sp>
      <p:sp>
        <p:nvSpPr>
          <p:cNvPr id="4" name="TextBox 3"/>
          <p:cNvSpPr txBox="1"/>
          <p:nvPr/>
        </p:nvSpPr>
        <p:spPr>
          <a:xfrm>
            <a:off x="685800" y="4343400"/>
            <a:ext cx="3733800" cy="3046988"/>
          </a:xfrm>
          <a:prstGeom prst="rect">
            <a:avLst/>
          </a:prstGeom>
          <a:noFill/>
        </p:spPr>
        <p:txBody>
          <a:bodyPr wrap="square" rtlCol="0">
            <a:spAutoFit/>
          </a:bodyPr>
          <a:lstStyle/>
          <a:p>
            <a:r>
              <a:rPr lang="en-US" sz="3200" dirty="0" smtClean="0">
                <a:solidFill>
                  <a:srgbClr val="00583D"/>
                </a:solidFill>
              </a:rPr>
              <a:t>Cheryl Bates-Harris</a:t>
            </a:r>
          </a:p>
          <a:p>
            <a:r>
              <a:rPr lang="en-US" sz="3200" dirty="0" smtClean="0">
                <a:solidFill>
                  <a:srgbClr val="00583D"/>
                </a:solidFill>
              </a:rPr>
              <a:t>Ron Hager</a:t>
            </a:r>
          </a:p>
          <a:p>
            <a:r>
              <a:rPr lang="en-US" sz="3200" dirty="0" smtClean="0">
                <a:solidFill>
                  <a:srgbClr val="00583D"/>
                </a:solidFill>
              </a:rPr>
              <a:t>Amy E. Scherer</a:t>
            </a:r>
          </a:p>
          <a:p>
            <a:endParaRPr lang="en-US" sz="3200" dirty="0" smtClean="0">
              <a:solidFill>
                <a:srgbClr val="00583D"/>
              </a:solidFill>
            </a:endParaRPr>
          </a:p>
          <a:p>
            <a:r>
              <a:rPr lang="en-US" sz="3200" dirty="0" smtClean="0">
                <a:solidFill>
                  <a:srgbClr val="00583D"/>
                </a:solidFill>
              </a:rPr>
              <a:t>March 29, 2017</a:t>
            </a:r>
          </a:p>
          <a:p>
            <a:endParaRPr lang="en-US" sz="3200" dirty="0">
              <a:solidFill>
                <a:srgbClr val="00583D"/>
              </a:solidFill>
            </a:endParaRPr>
          </a:p>
        </p:txBody>
      </p:sp>
      <p:pic>
        <p:nvPicPr>
          <p:cNvPr id="5" name="Picture 5" descr="TASC.jpg"/>
          <p:cNvPicPr>
            <a:picLocks noChangeAspect="1"/>
          </p:cNvPicPr>
          <p:nvPr/>
        </p:nvPicPr>
        <p:blipFill>
          <a:blip r:embed="rId3">
            <a:extLst>
              <a:ext uri="{28A0092B-C50C-407E-A947-70E740481C1C}">
                <a14:useLocalDpi xmlns:a14="http://schemas.microsoft.com/office/drawing/2010/main" val="0"/>
              </a:ext>
            </a:extLst>
          </a:blip>
          <a:srcRect l="21153"/>
          <a:stretch>
            <a:fillRect/>
          </a:stretch>
        </p:blipFill>
        <p:spPr bwMode="auto">
          <a:xfrm>
            <a:off x="5181600" y="4953000"/>
            <a:ext cx="3541051" cy="128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4711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WIOA Changes</a:t>
            </a:r>
            <a:endParaRPr lang="en-US" dirty="0">
              <a:solidFill>
                <a:schemeClr val="tx1"/>
              </a:solidFill>
            </a:endParaRPr>
          </a:p>
        </p:txBody>
      </p:sp>
      <p:sp>
        <p:nvSpPr>
          <p:cNvPr id="3" name="Content Placeholder 2"/>
          <p:cNvSpPr>
            <a:spLocks noGrp="1"/>
          </p:cNvSpPr>
          <p:nvPr>
            <p:ph idx="1"/>
          </p:nvPr>
        </p:nvSpPr>
        <p:spPr/>
        <p:txBody>
          <a:bodyPr>
            <a:noAutofit/>
          </a:bodyPr>
          <a:lstStyle/>
          <a:p>
            <a:r>
              <a:rPr lang="en-US" sz="2200" b="1" dirty="0">
                <a:solidFill>
                  <a:srgbClr val="002060"/>
                </a:solidFill>
              </a:rPr>
              <a:t>15% of each state’s public VR funds</a:t>
            </a:r>
            <a:r>
              <a:rPr lang="en-US" sz="2200" dirty="0"/>
              <a:t> must now be used for “pre-employment transition services” [</a:t>
            </a:r>
            <a:r>
              <a:rPr lang="en-US" altLang="en-US" sz="2200" dirty="0"/>
              <a:t>§ 361.65(a)(3)]</a:t>
            </a:r>
          </a:p>
          <a:p>
            <a:endParaRPr lang="en-US" altLang="en-US" sz="2200" dirty="0"/>
          </a:p>
          <a:p>
            <a:pPr lvl="1"/>
            <a:r>
              <a:rPr lang="en-US" altLang="en-US" sz="2200" dirty="0" smtClean="0"/>
              <a:t>Permitted to be provided to all “students with disabilities” regardless of whether they have applied for VR services. </a:t>
            </a:r>
            <a:r>
              <a:rPr lang="en-US" altLang="en-US" sz="2200" dirty="0"/>
              <a:t>[§ </a:t>
            </a:r>
            <a:r>
              <a:rPr lang="en-US" altLang="en-US" sz="2200" dirty="0" smtClean="0"/>
              <a:t>361.48(a)(1)]</a:t>
            </a:r>
          </a:p>
          <a:p>
            <a:pPr lvl="1"/>
            <a:r>
              <a:rPr lang="en-US" altLang="en-US" sz="2200" dirty="0" smtClean="0"/>
              <a:t>Similar services available to “youth with disabilities” when specified in an IPE [§ 361.48(b)]</a:t>
            </a:r>
          </a:p>
          <a:p>
            <a:pPr marL="342900" lvl="1" indent="0">
              <a:buNone/>
            </a:pPr>
            <a:endParaRPr lang="en-US" sz="2200" dirty="0"/>
          </a:p>
          <a:p>
            <a:r>
              <a:rPr lang="en-US" sz="2200" dirty="0"/>
              <a:t>This is in addition to transition services, which has been </a:t>
            </a:r>
            <a:r>
              <a:rPr lang="en-US" sz="2200" dirty="0" smtClean="0"/>
              <a:t>retained</a:t>
            </a:r>
            <a:endParaRPr lang="en-US" sz="2200" dirty="0"/>
          </a:p>
          <a:p>
            <a:r>
              <a:rPr lang="en-US" sz="2200" dirty="0"/>
              <a:t>For students, employment outcome may be the </a:t>
            </a:r>
            <a:r>
              <a:rPr lang="en-US" sz="2200" b="1" u="sng" dirty="0"/>
              <a:t>projected</a:t>
            </a:r>
            <a:r>
              <a:rPr lang="en-US" sz="2200" dirty="0"/>
              <a:t> post-school outcome</a:t>
            </a:r>
          </a:p>
        </p:txBody>
      </p:sp>
      <p:sp>
        <p:nvSpPr>
          <p:cNvPr id="4" name="Slide Number Placeholder 3"/>
          <p:cNvSpPr>
            <a:spLocks noGrp="1"/>
          </p:cNvSpPr>
          <p:nvPr>
            <p:ph type="sldNum" sz="quarter" idx="12"/>
          </p:nvPr>
        </p:nvSpPr>
        <p:spPr/>
        <p:txBody>
          <a:bodyPr/>
          <a:lstStyle/>
          <a:p>
            <a:fld id="{5F644325-41DD-44F5-A916-7FB35C1DED85}" type="slidenum">
              <a:rPr lang="en-US" smtClean="0"/>
              <a:t>10</a:t>
            </a:fld>
            <a:endParaRPr lang="en-US" dirty="0"/>
          </a:p>
        </p:txBody>
      </p:sp>
    </p:spTree>
    <p:extLst>
      <p:ext uri="{BB962C8B-B14F-4D97-AF65-F5344CB8AC3E}">
        <p14:creationId xmlns:p14="http://schemas.microsoft.com/office/powerpoint/2010/main" val="33005625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WIOA Changes</a:t>
            </a:r>
            <a:endParaRPr lang="en-US" dirty="0">
              <a:solidFill>
                <a:schemeClr val="tx1"/>
              </a:solidFill>
            </a:endParaRPr>
          </a:p>
        </p:txBody>
      </p:sp>
      <p:sp>
        <p:nvSpPr>
          <p:cNvPr id="3" name="Content Placeholder 2"/>
          <p:cNvSpPr>
            <a:spLocks noGrp="1"/>
          </p:cNvSpPr>
          <p:nvPr>
            <p:ph idx="1"/>
          </p:nvPr>
        </p:nvSpPr>
        <p:spPr/>
        <p:txBody>
          <a:bodyPr>
            <a:noAutofit/>
          </a:bodyPr>
          <a:lstStyle/>
          <a:p>
            <a:r>
              <a:rPr lang="en-US" altLang="en-US" sz="1800" b="1" dirty="0"/>
              <a:t>“Student with a disability”: [§ 361.5(c)(51)]</a:t>
            </a:r>
          </a:p>
          <a:p>
            <a:pPr lvl="1"/>
            <a:endParaRPr lang="en-US" altLang="en-US" sz="1800" dirty="0"/>
          </a:p>
          <a:p>
            <a:pPr lvl="1"/>
            <a:r>
              <a:rPr lang="en-US" altLang="en-US" sz="1800" dirty="0"/>
              <a:t>Enrolled in school – includes post-secondary education and homeschoolers as well as other non-traditional post-secondary educational programs</a:t>
            </a:r>
          </a:p>
          <a:p>
            <a:pPr marL="342900" lvl="1" indent="0">
              <a:buNone/>
            </a:pPr>
            <a:endParaRPr lang="en-US" altLang="en-US" sz="1800" dirty="0"/>
          </a:p>
          <a:p>
            <a:pPr lvl="1"/>
            <a:r>
              <a:rPr lang="en-US" altLang="en-US" sz="1800" dirty="0"/>
              <a:t>Age 16 – 21 unless a state chooses to provide transition services within a different age range under IDEA</a:t>
            </a:r>
          </a:p>
          <a:p>
            <a:pPr lvl="1"/>
            <a:endParaRPr lang="en-US" altLang="en-US" sz="1800" dirty="0"/>
          </a:p>
          <a:p>
            <a:pPr lvl="1"/>
            <a:r>
              <a:rPr lang="en-US" altLang="en-US" sz="1800" dirty="0"/>
              <a:t>Receiving transition services under IDEA </a:t>
            </a:r>
            <a:r>
              <a:rPr lang="en-US" altLang="en-US" sz="1800" u="sng" dirty="0"/>
              <a:t>or</a:t>
            </a:r>
            <a:r>
              <a:rPr lang="en-US" altLang="en-US" sz="1800" dirty="0"/>
              <a:t> is an individual with a disability as defined under Section 504 of the Rehabilitation Act.</a:t>
            </a:r>
          </a:p>
          <a:p>
            <a:pPr lvl="1"/>
            <a:endParaRPr lang="en-US" altLang="en-US" sz="1800" dirty="0"/>
          </a:p>
          <a:p>
            <a:pPr lvl="1"/>
            <a:r>
              <a:rPr lang="en-US" altLang="en-US" sz="1800" dirty="0"/>
              <a:t>The goal is to increase the potential of VR to maximize the use of the funds reserved for pre-employment transition services by increasing the number of students who fall within this category [comment to the above regulation].</a:t>
            </a:r>
          </a:p>
        </p:txBody>
      </p:sp>
      <p:sp>
        <p:nvSpPr>
          <p:cNvPr id="4" name="Slide Number Placeholder 3"/>
          <p:cNvSpPr>
            <a:spLocks noGrp="1"/>
          </p:cNvSpPr>
          <p:nvPr>
            <p:ph type="sldNum" sz="quarter" idx="12"/>
          </p:nvPr>
        </p:nvSpPr>
        <p:spPr/>
        <p:txBody>
          <a:bodyPr/>
          <a:lstStyle/>
          <a:p>
            <a:fld id="{5F644325-41DD-44F5-A916-7FB35C1DED85}" type="slidenum">
              <a:rPr lang="en-US" smtClean="0"/>
              <a:t>11</a:t>
            </a:fld>
            <a:endParaRPr lang="en-US" dirty="0"/>
          </a:p>
        </p:txBody>
      </p:sp>
    </p:spTree>
    <p:extLst>
      <p:ext uri="{BB962C8B-B14F-4D97-AF65-F5344CB8AC3E}">
        <p14:creationId xmlns:p14="http://schemas.microsoft.com/office/powerpoint/2010/main" val="32134437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WIOA Changes</a:t>
            </a:r>
            <a:endParaRPr lang="en-US" dirty="0">
              <a:solidFill>
                <a:schemeClr val="tx1"/>
              </a:solidFill>
            </a:endParaRPr>
          </a:p>
        </p:txBody>
      </p:sp>
      <p:sp>
        <p:nvSpPr>
          <p:cNvPr id="3" name="Content Placeholder 2"/>
          <p:cNvSpPr>
            <a:spLocks noGrp="1"/>
          </p:cNvSpPr>
          <p:nvPr>
            <p:ph idx="1"/>
          </p:nvPr>
        </p:nvSpPr>
        <p:spPr/>
        <p:txBody>
          <a:bodyPr>
            <a:noAutofit/>
          </a:bodyPr>
          <a:lstStyle/>
          <a:p>
            <a:r>
              <a:rPr lang="en-US" altLang="en-US" sz="2400" b="1" dirty="0"/>
              <a:t>“Youth with a disability”: [§ 361.5(c)(59)]</a:t>
            </a:r>
          </a:p>
          <a:p>
            <a:pPr marL="0" indent="0">
              <a:buNone/>
            </a:pPr>
            <a:endParaRPr lang="en-US" altLang="en-US" sz="2400" b="1" dirty="0"/>
          </a:p>
          <a:p>
            <a:pPr lvl="1"/>
            <a:r>
              <a:rPr lang="en-US" altLang="en-US" sz="2400" dirty="0"/>
              <a:t>Individual with a disability </a:t>
            </a:r>
          </a:p>
          <a:p>
            <a:pPr lvl="1"/>
            <a:r>
              <a:rPr lang="en-US" altLang="en-US" sz="2400" dirty="0"/>
              <a:t>Between 14 and 24 years old</a:t>
            </a:r>
          </a:p>
        </p:txBody>
      </p:sp>
      <p:sp>
        <p:nvSpPr>
          <p:cNvPr id="4" name="Slide Number Placeholder 3"/>
          <p:cNvSpPr>
            <a:spLocks noGrp="1"/>
          </p:cNvSpPr>
          <p:nvPr>
            <p:ph type="sldNum" sz="quarter" idx="12"/>
          </p:nvPr>
        </p:nvSpPr>
        <p:spPr/>
        <p:txBody>
          <a:bodyPr/>
          <a:lstStyle/>
          <a:p>
            <a:fld id="{5F644325-41DD-44F5-A916-7FB35C1DED85}" type="slidenum">
              <a:rPr lang="en-US" smtClean="0"/>
              <a:t>12</a:t>
            </a:fld>
            <a:endParaRPr lang="en-US" dirty="0"/>
          </a:p>
        </p:txBody>
      </p:sp>
    </p:spTree>
    <p:extLst>
      <p:ext uri="{BB962C8B-B14F-4D97-AF65-F5344CB8AC3E}">
        <p14:creationId xmlns:p14="http://schemas.microsoft.com/office/powerpoint/2010/main" val="34856941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200" dirty="0" smtClean="0">
                <a:solidFill>
                  <a:schemeClr val="tx1"/>
                </a:solidFill>
              </a:rPr>
              <a:t/>
            </a:r>
            <a:br>
              <a:rPr lang="en-US" sz="2200" dirty="0" smtClean="0">
                <a:solidFill>
                  <a:schemeClr val="tx1"/>
                </a:solidFill>
              </a:rPr>
            </a:br>
            <a:r>
              <a:rPr lang="en-US" sz="2200" dirty="0" smtClean="0">
                <a:solidFill>
                  <a:schemeClr val="tx1"/>
                </a:solidFill>
              </a:rPr>
              <a:t>WIOA </a:t>
            </a:r>
            <a:r>
              <a:rPr lang="en-US" sz="2200" dirty="0">
                <a:solidFill>
                  <a:schemeClr val="tx1"/>
                </a:solidFill>
              </a:rPr>
              <a:t>Changes: </a:t>
            </a:r>
            <a:r>
              <a:rPr lang="en-US" sz="2200" dirty="0" smtClean="0">
                <a:solidFill>
                  <a:schemeClr val="tx1"/>
                </a:solidFill>
              </a:rPr>
              <a:t>Pre-Employment </a:t>
            </a:r>
            <a:r>
              <a:rPr lang="en-US" sz="2200" dirty="0">
                <a:solidFill>
                  <a:schemeClr val="tx1"/>
                </a:solidFill>
              </a:rPr>
              <a:t>T</a:t>
            </a:r>
            <a:r>
              <a:rPr lang="en-US" sz="2200" dirty="0" smtClean="0">
                <a:solidFill>
                  <a:schemeClr val="tx1"/>
                </a:solidFill>
              </a:rPr>
              <a:t>ransition </a:t>
            </a:r>
            <a:r>
              <a:rPr lang="en-US" sz="2200" dirty="0">
                <a:solidFill>
                  <a:schemeClr val="tx1"/>
                </a:solidFill>
              </a:rPr>
              <a:t>S</a:t>
            </a:r>
            <a:r>
              <a:rPr lang="en-US" sz="2200" dirty="0" smtClean="0">
                <a:solidFill>
                  <a:schemeClr val="tx1"/>
                </a:solidFill>
              </a:rPr>
              <a:t>ervices added:</a:t>
            </a:r>
            <a:br>
              <a:rPr lang="en-US" sz="2200" dirty="0" smtClean="0">
                <a:solidFill>
                  <a:schemeClr val="tx1"/>
                </a:solidFill>
              </a:rPr>
            </a:br>
            <a:r>
              <a:rPr lang="en-US" sz="2200" dirty="0" smtClean="0">
                <a:solidFill>
                  <a:schemeClr val="tx1"/>
                </a:solidFill>
              </a:rPr>
              <a:t> </a:t>
            </a:r>
            <a:r>
              <a:rPr lang="en-US" sz="2200" b="1" u="sng" dirty="0">
                <a:solidFill>
                  <a:schemeClr val="tx1"/>
                </a:solidFill>
              </a:rPr>
              <a:t>Required Activities</a:t>
            </a:r>
            <a:r>
              <a:rPr lang="en-US" sz="2200" dirty="0">
                <a:solidFill>
                  <a:schemeClr val="tx1"/>
                </a:solidFill>
              </a:rPr>
              <a:t> </a:t>
            </a:r>
            <a:r>
              <a:rPr lang="en-US" sz="2200" dirty="0" smtClean="0">
                <a:solidFill>
                  <a:schemeClr val="tx1"/>
                </a:solidFill>
              </a:rPr>
              <a:t/>
            </a:r>
            <a:br>
              <a:rPr lang="en-US" sz="2200" dirty="0" smtClean="0">
                <a:solidFill>
                  <a:schemeClr val="tx1"/>
                </a:solidFill>
              </a:rPr>
            </a:br>
            <a:r>
              <a:rPr lang="en-US" altLang="en-US" sz="2200" dirty="0" smtClean="0">
                <a:solidFill>
                  <a:schemeClr val="tx1"/>
                </a:solidFill>
              </a:rPr>
              <a:t>[§ </a:t>
            </a:r>
            <a:r>
              <a:rPr lang="en-US" altLang="en-US" sz="2200" dirty="0">
                <a:solidFill>
                  <a:schemeClr val="tx1"/>
                </a:solidFill>
              </a:rPr>
              <a:t>361.48(a)(2)]</a:t>
            </a:r>
            <a:r>
              <a:rPr lang="en-US" sz="2200" dirty="0">
                <a:solidFill>
                  <a:schemeClr val="tx1"/>
                </a:solidFill>
              </a:rPr>
              <a:t/>
            </a:r>
            <a:br>
              <a:rPr lang="en-US" sz="2200" dirty="0">
                <a:solidFill>
                  <a:schemeClr val="tx1"/>
                </a:solidFill>
              </a:rPr>
            </a:br>
            <a:endParaRPr lang="en-US" sz="2200" dirty="0">
              <a:solidFill>
                <a:schemeClr val="tx1"/>
              </a:solidFill>
            </a:endParaRPr>
          </a:p>
        </p:txBody>
      </p:sp>
      <p:sp>
        <p:nvSpPr>
          <p:cNvPr id="3" name="Content Placeholder 2"/>
          <p:cNvSpPr>
            <a:spLocks noGrp="1"/>
          </p:cNvSpPr>
          <p:nvPr>
            <p:ph idx="1"/>
          </p:nvPr>
        </p:nvSpPr>
        <p:spPr/>
        <p:txBody>
          <a:bodyPr>
            <a:normAutofit/>
          </a:bodyPr>
          <a:lstStyle/>
          <a:p>
            <a:pPr marL="274320" lvl="1" indent="0">
              <a:buNone/>
            </a:pPr>
            <a:endParaRPr lang="en-US" dirty="0"/>
          </a:p>
          <a:p>
            <a:pPr lvl="1"/>
            <a:r>
              <a:rPr lang="en-US" sz="2800" dirty="0" smtClean="0"/>
              <a:t>Job exploration counseling</a:t>
            </a:r>
          </a:p>
          <a:p>
            <a:pPr marL="342900" lvl="1" indent="0">
              <a:buNone/>
            </a:pPr>
            <a:endParaRPr lang="en-US" sz="2800" dirty="0" smtClean="0"/>
          </a:p>
          <a:p>
            <a:pPr lvl="1"/>
            <a:r>
              <a:rPr lang="en-US" sz="2800" dirty="0" smtClean="0"/>
              <a:t>Work-based learning experiences in integrated settings, in and out of school</a:t>
            </a:r>
          </a:p>
          <a:p>
            <a:pPr marL="342900" lvl="1" indent="0">
              <a:buNone/>
            </a:pPr>
            <a:endParaRPr lang="en-US" sz="2800" dirty="0" smtClean="0"/>
          </a:p>
          <a:p>
            <a:pPr lvl="1"/>
            <a:r>
              <a:rPr lang="en-US" sz="2800" u="sng" dirty="0" smtClean="0"/>
              <a:t>Counseling</a:t>
            </a:r>
            <a:r>
              <a:rPr lang="en-US" sz="2800" dirty="0" smtClean="0"/>
              <a:t> on post-secondary opportunities</a:t>
            </a:r>
          </a:p>
          <a:p>
            <a:pPr lvl="2"/>
            <a:r>
              <a:rPr lang="en-US" sz="2800" dirty="0"/>
              <a:t>Comprehensive transition programs</a:t>
            </a:r>
          </a:p>
          <a:p>
            <a:pPr lvl="2"/>
            <a:r>
              <a:rPr lang="en-US" sz="2800" dirty="0"/>
              <a:t>Programs at institutions of higher education </a:t>
            </a:r>
          </a:p>
          <a:p>
            <a:pPr lvl="1"/>
            <a:endParaRPr lang="en-US" sz="2800" dirty="0" smtClean="0"/>
          </a:p>
        </p:txBody>
      </p:sp>
      <p:sp>
        <p:nvSpPr>
          <p:cNvPr id="4" name="Slide Number Placeholder 3"/>
          <p:cNvSpPr>
            <a:spLocks noGrp="1"/>
          </p:cNvSpPr>
          <p:nvPr>
            <p:ph type="sldNum" sz="quarter" idx="12"/>
          </p:nvPr>
        </p:nvSpPr>
        <p:spPr/>
        <p:txBody>
          <a:bodyPr/>
          <a:lstStyle/>
          <a:p>
            <a:fld id="{5F644325-41DD-44F5-A916-7FB35C1DED85}" type="slidenum">
              <a:rPr lang="en-US" smtClean="0"/>
              <a:t>13</a:t>
            </a:fld>
            <a:endParaRPr lang="en-US" dirty="0"/>
          </a:p>
        </p:txBody>
      </p:sp>
    </p:spTree>
    <p:extLst>
      <p:ext uri="{BB962C8B-B14F-4D97-AF65-F5344CB8AC3E}">
        <p14:creationId xmlns:p14="http://schemas.microsoft.com/office/powerpoint/2010/main" val="5899165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dirty="0">
                <a:solidFill>
                  <a:schemeClr val="tx1"/>
                </a:solidFill>
              </a:rPr>
              <a:t>WIOA Changes: </a:t>
            </a:r>
            <a:r>
              <a:rPr lang="en-US" sz="2400" dirty="0" smtClean="0">
                <a:solidFill>
                  <a:schemeClr val="tx1"/>
                </a:solidFill>
              </a:rPr>
              <a:t>Pre-Employment </a:t>
            </a:r>
            <a:r>
              <a:rPr lang="en-US" sz="2400" dirty="0">
                <a:solidFill>
                  <a:schemeClr val="tx1"/>
                </a:solidFill>
              </a:rPr>
              <a:t>T</a:t>
            </a:r>
            <a:r>
              <a:rPr lang="en-US" sz="2400" dirty="0" smtClean="0">
                <a:solidFill>
                  <a:schemeClr val="tx1"/>
                </a:solidFill>
              </a:rPr>
              <a:t>ransition </a:t>
            </a:r>
            <a:r>
              <a:rPr lang="en-US" sz="2400" dirty="0">
                <a:solidFill>
                  <a:schemeClr val="tx1"/>
                </a:solidFill>
              </a:rPr>
              <a:t>S</a:t>
            </a:r>
            <a:r>
              <a:rPr lang="en-US" sz="2400" dirty="0" smtClean="0">
                <a:solidFill>
                  <a:schemeClr val="tx1"/>
                </a:solidFill>
              </a:rPr>
              <a:t>ervices added</a:t>
            </a:r>
            <a:r>
              <a:rPr lang="en-US" sz="2400" b="1" dirty="0">
                <a:solidFill>
                  <a:schemeClr val="tx1"/>
                </a:solidFill>
              </a:rPr>
              <a:t>:</a:t>
            </a:r>
            <a:r>
              <a:rPr lang="en-US" sz="2400" b="1" dirty="0" smtClean="0">
                <a:solidFill>
                  <a:schemeClr val="tx1"/>
                </a:solidFill>
              </a:rPr>
              <a:t> </a:t>
            </a:r>
            <a:r>
              <a:rPr lang="en-US" sz="2400" b="1" u="sng" dirty="0" smtClean="0">
                <a:solidFill>
                  <a:schemeClr val="tx1"/>
                </a:solidFill>
              </a:rPr>
              <a:t>Required Activities</a:t>
            </a:r>
            <a:r>
              <a:rPr lang="en-US" sz="2400" b="1" dirty="0" smtClean="0">
                <a:solidFill>
                  <a:schemeClr val="tx1"/>
                </a:solidFill>
              </a:rPr>
              <a:t> (</a:t>
            </a:r>
            <a:r>
              <a:rPr lang="en-US" sz="2400" b="1" dirty="0" err="1" smtClean="0">
                <a:solidFill>
                  <a:schemeClr val="tx1"/>
                </a:solidFill>
              </a:rPr>
              <a:t>cont</a:t>
            </a:r>
            <a:r>
              <a:rPr lang="en-US" sz="2400" b="1" dirty="0" smtClean="0">
                <a:solidFill>
                  <a:schemeClr val="tx1"/>
                </a:solidFill>
              </a:rPr>
              <a:t>): </a:t>
            </a:r>
            <a:r>
              <a:rPr lang="en-US" altLang="en-US" sz="2400" b="1" dirty="0" smtClean="0">
                <a:solidFill>
                  <a:schemeClr val="tx1"/>
                </a:solidFill>
              </a:rPr>
              <a:t>[§ </a:t>
            </a:r>
            <a:r>
              <a:rPr lang="en-US" altLang="en-US" sz="2400" b="1" dirty="0">
                <a:solidFill>
                  <a:schemeClr val="tx1"/>
                </a:solidFill>
              </a:rPr>
              <a:t>361.48(a)(2)]</a:t>
            </a:r>
            <a:r>
              <a:rPr lang="en-US" sz="2400" b="1" dirty="0">
                <a:solidFill>
                  <a:schemeClr val="tx1"/>
                </a:solidFill>
              </a:rPr>
              <a:t/>
            </a:r>
            <a:br>
              <a:rPr lang="en-US" sz="2400" b="1" dirty="0">
                <a:solidFill>
                  <a:schemeClr val="tx1"/>
                </a:solidFill>
              </a:rPr>
            </a:br>
            <a:endParaRPr lang="en-US" sz="2400" dirty="0">
              <a:solidFill>
                <a:schemeClr val="tx1"/>
              </a:solidFill>
            </a:endParaRPr>
          </a:p>
        </p:txBody>
      </p:sp>
      <p:sp>
        <p:nvSpPr>
          <p:cNvPr id="3" name="Content Placeholder 2"/>
          <p:cNvSpPr>
            <a:spLocks noGrp="1"/>
          </p:cNvSpPr>
          <p:nvPr>
            <p:ph idx="1"/>
          </p:nvPr>
        </p:nvSpPr>
        <p:spPr/>
        <p:txBody>
          <a:bodyPr>
            <a:normAutofit/>
          </a:bodyPr>
          <a:lstStyle/>
          <a:p>
            <a:pPr lvl="1"/>
            <a:r>
              <a:rPr lang="en-US" sz="2800" dirty="0"/>
              <a:t>Workplace readiness training</a:t>
            </a:r>
          </a:p>
          <a:p>
            <a:pPr lvl="2"/>
            <a:r>
              <a:rPr lang="en-US" sz="2800" dirty="0"/>
              <a:t>Social skills</a:t>
            </a:r>
          </a:p>
          <a:p>
            <a:pPr lvl="2"/>
            <a:r>
              <a:rPr lang="en-US" sz="2800" dirty="0"/>
              <a:t>Independent living skills</a:t>
            </a:r>
          </a:p>
          <a:p>
            <a:pPr lvl="1"/>
            <a:endParaRPr lang="en-US" sz="2800" dirty="0"/>
          </a:p>
          <a:p>
            <a:pPr lvl="1"/>
            <a:r>
              <a:rPr lang="en-US" sz="2800" dirty="0"/>
              <a:t>Self-advocacy skills</a:t>
            </a:r>
          </a:p>
          <a:p>
            <a:pPr lvl="2"/>
            <a:r>
              <a:rPr lang="en-US" sz="2800" dirty="0"/>
              <a:t>Person-centered planning, peer mentoring with people with disabilities who are working in competitive, integrated environments</a:t>
            </a:r>
          </a:p>
        </p:txBody>
      </p:sp>
      <p:sp>
        <p:nvSpPr>
          <p:cNvPr id="4" name="Slide Number Placeholder 3"/>
          <p:cNvSpPr>
            <a:spLocks noGrp="1"/>
          </p:cNvSpPr>
          <p:nvPr>
            <p:ph type="sldNum" sz="quarter" idx="12"/>
          </p:nvPr>
        </p:nvSpPr>
        <p:spPr/>
        <p:txBody>
          <a:bodyPr/>
          <a:lstStyle/>
          <a:p>
            <a:fld id="{5F644325-41DD-44F5-A916-7FB35C1DED85}" type="slidenum">
              <a:rPr lang="en-US" smtClean="0"/>
              <a:t>14</a:t>
            </a:fld>
            <a:endParaRPr lang="en-US" dirty="0"/>
          </a:p>
        </p:txBody>
      </p:sp>
    </p:spTree>
    <p:extLst>
      <p:ext uri="{BB962C8B-B14F-4D97-AF65-F5344CB8AC3E}">
        <p14:creationId xmlns:p14="http://schemas.microsoft.com/office/powerpoint/2010/main" val="16890736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lnSpc>
                <a:spcPct val="90000"/>
              </a:lnSpc>
              <a:spcBef>
                <a:spcPct val="0"/>
              </a:spcBef>
            </a:pPr>
            <a:r>
              <a:rPr lang="en-US" sz="2200" dirty="0" smtClean="0">
                <a:solidFill>
                  <a:schemeClr val="tx1"/>
                </a:solidFill>
              </a:rPr>
              <a:t/>
            </a:r>
            <a:br>
              <a:rPr lang="en-US" sz="2200" dirty="0" smtClean="0">
                <a:solidFill>
                  <a:schemeClr val="tx1"/>
                </a:solidFill>
              </a:rPr>
            </a:br>
            <a:r>
              <a:rPr lang="en-US" sz="2200" dirty="0" smtClean="0">
                <a:solidFill>
                  <a:schemeClr val="tx1"/>
                </a:solidFill>
              </a:rPr>
              <a:t>WIOA </a:t>
            </a:r>
            <a:r>
              <a:rPr lang="en-US" sz="2200" dirty="0">
                <a:solidFill>
                  <a:schemeClr val="tx1"/>
                </a:solidFill>
              </a:rPr>
              <a:t>Changes: </a:t>
            </a:r>
            <a:r>
              <a:rPr lang="en-US" sz="2200" dirty="0" smtClean="0">
                <a:solidFill>
                  <a:schemeClr val="tx1"/>
                </a:solidFill>
              </a:rPr>
              <a:t/>
            </a:r>
            <a:br>
              <a:rPr lang="en-US" sz="2200" dirty="0" smtClean="0">
                <a:solidFill>
                  <a:schemeClr val="tx1"/>
                </a:solidFill>
              </a:rPr>
            </a:br>
            <a:r>
              <a:rPr lang="en-US" sz="2200" dirty="0" smtClean="0">
                <a:solidFill>
                  <a:schemeClr val="tx1"/>
                </a:solidFill>
              </a:rPr>
              <a:t>VR’s </a:t>
            </a:r>
            <a:r>
              <a:rPr lang="en-US" sz="2200" dirty="0">
                <a:solidFill>
                  <a:schemeClr val="tx1"/>
                </a:solidFill>
              </a:rPr>
              <a:t>Responsibilities: Coordination of Pre-Employment Transition Activities </a:t>
            </a:r>
            <a:r>
              <a:rPr lang="en-US" altLang="en-US" sz="2200" dirty="0">
                <a:solidFill>
                  <a:schemeClr val="tx1"/>
                </a:solidFill>
              </a:rPr>
              <a:t>[§ 361.48(a)(4)]:</a:t>
            </a:r>
            <a:br>
              <a:rPr lang="en-US" altLang="en-US" sz="2200" dirty="0">
                <a:solidFill>
                  <a:schemeClr val="tx1"/>
                </a:solidFill>
              </a:rPr>
            </a:br>
            <a:endParaRPr lang="en-US" sz="2200" dirty="0">
              <a:solidFill>
                <a:schemeClr val="tx1"/>
              </a:solidFill>
            </a:endParaRPr>
          </a:p>
        </p:txBody>
      </p:sp>
      <p:sp>
        <p:nvSpPr>
          <p:cNvPr id="3" name="Content Placeholder 2"/>
          <p:cNvSpPr>
            <a:spLocks noGrp="1"/>
          </p:cNvSpPr>
          <p:nvPr>
            <p:ph idx="1"/>
          </p:nvPr>
        </p:nvSpPr>
        <p:spPr/>
        <p:txBody>
          <a:bodyPr>
            <a:normAutofit lnSpcReduction="10000"/>
          </a:bodyPr>
          <a:lstStyle/>
          <a:p>
            <a:pPr marL="685800" lvl="2" indent="0">
              <a:buNone/>
            </a:pPr>
            <a:r>
              <a:rPr lang="en-US" sz="1950" dirty="0"/>
              <a:t>(</a:t>
            </a:r>
            <a:r>
              <a:rPr lang="en-US" sz="1950" dirty="0" err="1"/>
              <a:t>i</a:t>
            </a:r>
            <a:r>
              <a:rPr lang="en-US" sz="1950" dirty="0"/>
              <a:t>) Attending individualized education program meetings for students with disabilities, when invited; </a:t>
            </a:r>
          </a:p>
          <a:p>
            <a:pPr marL="685800" lvl="2" indent="0">
              <a:buNone/>
            </a:pPr>
            <a:endParaRPr lang="en-US" sz="1950" dirty="0"/>
          </a:p>
          <a:p>
            <a:pPr marL="685800" lvl="2" indent="0">
              <a:buNone/>
            </a:pPr>
            <a:r>
              <a:rPr lang="en-US" sz="1950" dirty="0"/>
              <a:t>(ii) Working with the local workforce development boards, one-stop centers, and employers to develop work opportunities for students with disabilities, including internships, summer employment and other employment opportunities available throughout the school year, and apprenticeships; </a:t>
            </a:r>
          </a:p>
          <a:p>
            <a:pPr marL="685800" lvl="2" indent="0">
              <a:buNone/>
            </a:pPr>
            <a:endParaRPr lang="en-US" sz="1950" dirty="0"/>
          </a:p>
          <a:p>
            <a:pPr marL="685800" lvl="2" indent="0">
              <a:buNone/>
            </a:pPr>
            <a:r>
              <a:rPr lang="en-US" sz="1950" dirty="0"/>
              <a:t>(iii) Working with schools, including those carrying out activities under section 614(d) of the IDEA, to coordinate and ensure the provision of pre-employment transition services under this section; and</a:t>
            </a:r>
          </a:p>
          <a:p>
            <a:pPr marL="685800" lvl="2" indent="0">
              <a:buNone/>
            </a:pPr>
            <a:endParaRPr lang="en-US" sz="1950" dirty="0"/>
          </a:p>
          <a:p>
            <a:pPr marL="685800" lvl="2" indent="0">
              <a:buNone/>
            </a:pPr>
            <a:r>
              <a:rPr lang="en-US" sz="1950" dirty="0"/>
              <a:t>(iv) When invited, attending person-centered planning meetings for individuals receiving Social Security benefits</a:t>
            </a:r>
          </a:p>
        </p:txBody>
      </p:sp>
      <p:sp>
        <p:nvSpPr>
          <p:cNvPr id="4" name="Slide Number Placeholder 3"/>
          <p:cNvSpPr>
            <a:spLocks noGrp="1"/>
          </p:cNvSpPr>
          <p:nvPr>
            <p:ph type="sldNum" sz="quarter" idx="12"/>
          </p:nvPr>
        </p:nvSpPr>
        <p:spPr/>
        <p:txBody>
          <a:bodyPr/>
          <a:lstStyle/>
          <a:p>
            <a:fld id="{5F644325-41DD-44F5-A916-7FB35C1DED85}" type="slidenum">
              <a:rPr lang="en-US" smtClean="0"/>
              <a:t>15</a:t>
            </a:fld>
            <a:endParaRPr lang="en-US" dirty="0"/>
          </a:p>
        </p:txBody>
      </p:sp>
    </p:spTree>
    <p:extLst>
      <p:ext uri="{BB962C8B-B14F-4D97-AF65-F5344CB8AC3E}">
        <p14:creationId xmlns:p14="http://schemas.microsoft.com/office/powerpoint/2010/main" val="27642995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200" dirty="0" smtClean="0">
                <a:solidFill>
                  <a:schemeClr val="tx1"/>
                </a:solidFill>
              </a:rPr>
              <a:t/>
            </a:r>
            <a:br>
              <a:rPr lang="en-US" sz="2200" dirty="0" smtClean="0">
                <a:solidFill>
                  <a:schemeClr val="tx1"/>
                </a:solidFill>
              </a:rPr>
            </a:br>
            <a:r>
              <a:rPr lang="en-US" sz="2200" dirty="0" smtClean="0">
                <a:solidFill>
                  <a:schemeClr val="tx1"/>
                </a:solidFill>
              </a:rPr>
              <a:t>WIOA </a:t>
            </a:r>
            <a:r>
              <a:rPr lang="en-US" sz="2200" dirty="0">
                <a:solidFill>
                  <a:schemeClr val="tx1"/>
                </a:solidFill>
              </a:rPr>
              <a:t>Changes: </a:t>
            </a:r>
            <a:br>
              <a:rPr lang="en-US" sz="2200" dirty="0">
                <a:solidFill>
                  <a:schemeClr val="tx1"/>
                </a:solidFill>
              </a:rPr>
            </a:br>
            <a:r>
              <a:rPr lang="en-US" sz="2200" u="sng" dirty="0">
                <a:solidFill>
                  <a:schemeClr val="tx1"/>
                </a:solidFill>
              </a:rPr>
              <a:t>Authorized Activities</a:t>
            </a:r>
            <a:r>
              <a:rPr lang="en-US" sz="2200" dirty="0">
                <a:solidFill>
                  <a:schemeClr val="tx1"/>
                </a:solidFill>
              </a:rPr>
              <a:t> With Remaining Funds To Improve Transitions of Students With Disabilities </a:t>
            </a:r>
            <a:r>
              <a:rPr lang="en-US" altLang="en-US" sz="2200" dirty="0">
                <a:solidFill>
                  <a:schemeClr val="tx1"/>
                </a:solidFill>
              </a:rPr>
              <a:t>[§ 361.48(a)(3)]</a:t>
            </a:r>
            <a:br>
              <a:rPr lang="en-US" altLang="en-US" sz="2200" dirty="0">
                <a:solidFill>
                  <a:schemeClr val="tx1"/>
                </a:solidFill>
              </a:rPr>
            </a:br>
            <a:endParaRPr lang="en-US" sz="2200" dirty="0">
              <a:solidFill>
                <a:schemeClr val="tx1"/>
              </a:solidFill>
            </a:endParaRPr>
          </a:p>
        </p:txBody>
      </p:sp>
      <p:sp>
        <p:nvSpPr>
          <p:cNvPr id="3" name="Content Placeholder 2"/>
          <p:cNvSpPr>
            <a:spLocks noGrp="1"/>
          </p:cNvSpPr>
          <p:nvPr>
            <p:ph idx="1"/>
          </p:nvPr>
        </p:nvSpPr>
        <p:spPr/>
        <p:txBody>
          <a:bodyPr>
            <a:normAutofit/>
          </a:bodyPr>
          <a:lstStyle/>
          <a:p>
            <a:pPr marL="685800" lvl="2" indent="0">
              <a:buNone/>
            </a:pPr>
            <a:endParaRPr lang="en-US" sz="1200" dirty="0"/>
          </a:p>
          <a:p>
            <a:pPr marL="685800" lvl="2" indent="0">
              <a:buNone/>
            </a:pPr>
            <a:r>
              <a:rPr lang="en-US" sz="2400" dirty="0"/>
              <a:t>(</a:t>
            </a:r>
            <a:r>
              <a:rPr lang="en-US" sz="2400" dirty="0" err="1"/>
              <a:t>i</a:t>
            </a:r>
            <a:r>
              <a:rPr lang="en-US" sz="2400" dirty="0"/>
              <a:t>) Implementing effective strategies to increase the likelihood of independent living and inclusion in communities and competitive integrated workplaces; </a:t>
            </a:r>
          </a:p>
          <a:p>
            <a:pPr marL="685800" lvl="2" indent="0">
              <a:buNone/>
            </a:pPr>
            <a:endParaRPr lang="en-US" sz="2400" dirty="0"/>
          </a:p>
          <a:p>
            <a:pPr marL="685800" lvl="2" indent="0">
              <a:buNone/>
            </a:pPr>
            <a:r>
              <a:rPr lang="en-US" sz="2400" dirty="0"/>
              <a:t>(ii) Developing and improving strategies for individuals with intellectual disabilities and individuals with significant disabilities to live independently; participate in postsecondary education experiences; and obtain, advance in, and retain competitive integrated employment; </a:t>
            </a:r>
          </a:p>
        </p:txBody>
      </p:sp>
      <p:sp>
        <p:nvSpPr>
          <p:cNvPr id="4" name="Slide Number Placeholder 3"/>
          <p:cNvSpPr>
            <a:spLocks noGrp="1"/>
          </p:cNvSpPr>
          <p:nvPr>
            <p:ph type="sldNum" sz="quarter" idx="12"/>
          </p:nvPr>
        </p:nvSpPr>
        <p:spPr/>
        <p:txBody>
          <a:bodyPr/>
          <a:lstStyle/>
          <a:p>
            <a:fld id="{5F644325-41DD-44F5-A916-7FB35C1DED85}" type="slidenum">
              <a:rPr lang="en-US" smtClean="0"/>
              <a:t>16</a:t>
            </a:fld>
            <a:endParaRPr lang="en-US" dirty="0"/>
          </a:p>
        </p:txBody>
      </p:sp>
    </p:spTree>
    <p:extLst>
      <p:ext uri="{BB962C8B-B14F-4D97-AF65-F5344CB8AC3E}">
        <p14:creationId xmlns:p14="http://schemas.microsoft.com/office/powerpoint/2010/main" val="13653284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200" dirty="0" smtClean="0">
                <a:solidFill>
                  <a:schemeClr val="tx1"/>
                </a:solidFill>
              </a:rPr>
              <a:t/>
            </a:r>
            <a:br>
              <a:rPr lang="en-US" sz="2200" dirty="0" smtClean="0">
                <a:solidFill>
                  <a:schemeClr val="tx1"/>
                </a:solidFill>
              </a:rPr>
            </a:br>
            <a:r>
              <a:rPr lang="en-US" sz="2200" dirty="0" smtClean="0">
                <a:solidFill>
                  <a:schemeClr val="tx1"/>
                </a:solidFill>
              </a:rPr>
              <a:t>WIOA </a:t>
            </a:r>
            <a:r>
              <a:rPr lang="en-US" sz="2200" dirty="0">
                <a:solidFill>
                  <a:schemeClr val="tx1"/>
                </a:solidFill>
              </a:rPr>
              <a:t>Changes:</a:t>
            </a:r>
            <a:br>
              <a:rPr lang="en-US" sz="2200" dirty="0">
                <a:solidFill>
                  <a:schemeClr val="tx1"/>
                </a:solidFill>
              </a:rPr>
            </a:br>
            <a:r>
              <a:rPr lang="en-US" sz="2200" dirty="0">
                <a:solidFill>
                  <a:schemeClr val="tx1"/>
                </a:solidFill>
              </a:rPr>
              <a:t> </a:t>
            </a:r>
            <a:r>
              <a:rPr lang="en-US" sz="2200" u="sng" dirty="0">
                <a:solidFill>
                  <a:schemeClr val="tx1"/>
                </a:solidFill>
              </a:rPr>
              <a:t>Authorized Activities</a:t>
            </a:r>
            <a:r>
              <a:rPr lang="en-US" sz="2200" dirty="0">
                <a:solidFill>
                  <a:schemeClr val="tx1"/>
                </a:solidFill>
              </a:rPr>
              <a:t> With Remaining Funds To Improve Transitions of Students With Disabilities (cont.) </a:t>
            </a:r>
            <a:r>
              <a:rPr lang="en-US" altLang="en-US" sz="2200" dirty="0">
                <a:solidFill>
                  <a:schemeClr val="tx1"/>
                </a:solidFill>
              </a:rPr>
              <a:t>[§ 361.48(a)(3)]</a:t>
            </a:r>
            <a:br>
              <a:rPr lang="en-US" altLang="en-US" sz="2200" dirty="0">
                <a:solidFill>
                  <a:schemeClr val="tx1"/>
                </a:solidFill>
              </a:rPr>
            </a:br>
            <a:endParaRPr lang="en-US" sz="2200" dirty="0">
              <a:solidFill>
                <a:schemeClr val="tx1"/>
              </a:solidFill>
            </a:endParaRPr>
          </a:p>
        </p:txBody>
      </p:sp>
      <p:sp>
        <p:nvSpPr>
          <p:cNvPr id="3" name="Content Placeholder 2"/>
          <p:cNvSpPr>
            <a:spLocks noGrp="1"/>
          </p:cNvSpPr>
          <p:nvPr>
            <p:ph idx="1"/>
          </p:nvPr>
        </p:nvSpPr>
        <p:spPr/>
        <p:txBody>
          <a:bodyPr>
            <a:normAutofit/>
          </a:bodyPr>
          <a:lstStyle/>
          <a:p>
            <a:pPr marL="685800" lvl="2" indent="0">
              <a:buNone/>
            </a:pPr>
            <a:endParaRPr lang="en-US" sz="1200" dirty="0"/>
          </a:p>
          <a:p>
            <a:pPr marL="685800" lvl="2" indent="0">
              <a:buNone/>
            </a:pPr>
            <a:r>
              <a:rPr lang="en-US" sz="2400" dirty="0"/>
              <a:t>(iii) Providing instruction to vocational rehabilitation counselors, school transition personnel, and other persons supporting students with disabilities; </a:t>
            </a:r>
          </a:p>
          <a:p>
            <a:pPr marL="685800" lvl="2" indent="0">
              <a:buNone/>
            </a:pPr>
            <a:endParaRPr lang="en-US" sz="2400" dirty="0"/>
          </a:p>
          <a:p>
            <a:pPr marL="685800" lvl="2" indent="0">
              <a:buNone/>
            </a:pPr>
            <a:r>
              <a:rPr lang="en-US" sz="2400" dirty="0"/>
              <a:t>(iv) Disseminating information about innovative, effective, and efficient approaches to achieve the goals of this section; </a:t>
            </a:r>
          </a:p>
        </p:txBody>
      </p:sp>
      <p:sp>
        <p:nvSpPr>
          <p:cNvPr id="4" name="Slide Number Placeholder 3"/>
          <p:cNvSpPr>
            <a:spLocks noGrp="1"/>
          </p:cNvSpPr>
          <p:nvPr>
            <p:ph type="sldNum" sz="quarter" idx="12"/>
          </p:nvPr>
        </p:nvSpPr>
        <p:spPr/>
        <p:txBody>
          <a:bodyPr/>
          <a:lstStyle/>
          <a:p>
            <a:fld id="{5F644325-41DD-44F5-A916-7FB35C1DED85}" type="slidenum">
              <a:rPr lang="en-US" smtClean="0"/>
              <a:t>17</a:t>
            </a:fld>
            <a:endParaRPr lang="en-US" dirty="0"/>
          </a:p>
        </p:txBody>
      </p:sp>
    </p:spTree>
    <p:extLst>
      <p:ext uri="{BB962C8B-B14F-4D97-AF65-F5344CB8AC3E}">
        <p14:creationId xmlns:p14="http://schemas.microsoft.com/office/powerpoint/2010/main" val="10889345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lnSpc>
                <a:spcPct val="90000"/>
              </a:lnSpc>
              <a:spcBef>
                <a:spcPct val="0"/>
              </a:spcBef>
            </a:pPr>
            <a:r>
              <a:rPr lang="en-US" sz="2200" dirty="0">
                <a:solidFill>
                  <a:schemeClr val="tx1"/>
                </a:solidFill>
              </a:rPr>
              <a:t>WIOA Changes:</a:t>
            </a:r>
            <a:br>
              <a:rPr lang="en-US" sz="2200" dirty="0">
                <a:solidFill>
                  <a:schemeClr val="tx1"/>
                </a:solidFill>
              </a:rPr>
            </a:br>
            <a:r>
              <a:rPr lang="en-US" sz="2200" dirty="0">
                <a:solidFill>
                  <a:schemeClr val="tx1"/>
                </a:solidFill>
              </a:rPr>
              <a:t> </a:t>
            </a:r>
            <a:r>
              <a:rPr lang="en-US" sz="2200" u="sng" dirty="0">
                <a:solidFill>
                  <a:schemeClr val="tx1"/>
                </a:solidFill>
              </a:rPr>
              <a:t>Authorized Activities</a:t>
            </a:r>
            <a:r>
              <a:rPr lang="en-US" sz="2200" dirty="0">
                <a:solidFill>
                  <a:schemeClr val="tx1"/>
                </a:solidFill>
              </a:rPr>
              <a:t> With Remaining Funds To Improve Transitions of Students With Disabilities (cont.) </a:t>
            </a:r>
            <a:r>
              <a:rPr lang="en-US" altLang="en-US" sz="2200" dirty="0">
                <a:solidFill>
                  <a:schemeClr val="tx1"/>
                </a:solidFill>
              </a:rPr>
              <a:t>[§ 361.48(a)(3)]</a:t>
            </a:r>
            <a:br>
              <a:rPr lang="en-US" altLang="en-US" sz="2200" dirty="0">
                <a:solidFill>
                  <a:schemeClr val="tx1"/>
                </a:solidFill>
              </a:rPr>
            </a:br>
            <a:endParaRPr lang="en-US" sz="2200" dirty="0">
              <a:solidFill>
                <a:schemeClr val="tx1"/>
              </a:solidFill>
            </a:endParaRPr>
          </a:p>
        </p:txBody>
      </p:sp>
      <p:sp>
        <p:nvSpPr>
          <p:cNvPr id="3" name="Content Placeholder 2"/>
          <p:cNvSpPr>
            <a:spLocks noGrp="1"/>
          </p:cNvSpPr>
          <p:nvPr>
            <p:ph idx="1"/>
          </p:nvPr>
        </p:nvSpPr>
        <p:spPr/>
        <p:txBody>
          <a:bodyPr>
            <a:normAutofit/>
          </a:bodyPr>
          <a:lstStyle/>
          <a:p>
            <a:pPr marL="685800" lvl="2" indent="0">
              <a:buNone/>
            </a:pPr>
            <a:r>
              <a:rPr lang="en-US" sz="2400" dirty="0"/>
              <a:t>(v) Coordinating activities with transition services provided by local educational agencies under the IDEA</a:t>
            </a:r>
          </a:p>
          <a:p>
            <a:pPr marL="685800" lvl="2" indent="0">
              <a:buNone/>
            </a:pPr>
            <a:endParaRPr lang="en-US" sz="2400" dirty="0"/>
          </a:p>
          <a:p>
            <a:pPr marL="685800" lvl="2" indent="0">
              <a:buNone/>
            </a:pPr>
            <a:r>
              <a:rPr lang="en-US" sz="2400" dirty="0"/>
              <a:t>(vi) Applying evidence-based findings to improve policy, procedure, practice, and the preparation of personnel, in order to better achieve the goals of this section;</a:t>
            </a:r>
          </a:p>
          <a:p>
            <a:pPr marL="685800" lvl="2" indent="0">
              <a:buNone/>
            </a:pPr>
            <a:endParaRPr lang="en-US" sz="2400" dirty="0"/>
          </a:p>
          <a:p>
            <a:pPr marL="685800" lvl="2" indent="0">
              <a:buNone/>
            </a:pPr>
            <a:r>
              <a:rPr lang="en-US" sz="2400" dirty="0"/>
              <a:t> (vii) Developing model transition demonstration projects; </a:t>
            </a:r>
          </a:p>
          <a:p>
            <a:pPr marL="685800" lvl="2" indent="0">
              <a:buNone/>
            </a:pPr>
            <a:endParaRPr lang="en-US" sz="2400" dirty="0"/>
          </a:p>
        </p:txBody>
      </p:sp>
      <p:sp>
        <p:nvSpPr>
          <p:cNvPr id="4" name="Slide Number Placeholder 3"/>
          <p:cNvSpPr>
            <a:spLocks noGrp="1"/>
          </p:cNvSpPr>
          <p:nvPr>
            <p:ph type="sldNum" sz="quarter" idx="12"/>
          </p:nvPr>
        </p:nvSpPr>
        <p:spPr/>
        <p:txBody>
          <a:bodyPr/>
          <a:lstStyle/>
          <a:p>
            <a:fld id="{5F644325-41DD-44F5-A916-7FB35C1DED85}" type="slidenum">
              <a:rPr lang="en-US" smtClean="0"/>
              <a:t>18</a:t>
            </a:fld>
            <a:endParaRPr lang="en-US" dirty="0"/>
          </a:p>
        </p:txBody>
      </p:sp>
    </p:spTree>
    <p:extLst>
      <p:ext uri="{BB962C8B-B14F-4D97-AF65-F5344CB8AC3E}">
        <p14:creationId xmlns:p14="http://schemas.microsoft.com/office/powerpoint/2010/main" val="12636377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Collaboration Under WIOA</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dirty="0" smtClean="0"/>
              <a:t>VR rehab counselor works in concert with:</a:t>
            </a:r>
          </a:p>
          <a:p>
            <a:pPr lvl="1"/>
            <a:r>
              <a:rPr lang="en-US" dirty="0" smtClean="0"/>
              <a:t>Educational agencies</a:t>
            </a:r>
          </a:p>
          <a:p>
            <a:pPr lvl="1"/>
            <a:r>
              <a:rPr lang="en-US" dirty="0" smtClean="0"/>
              <a:t>Providers of job training programs</a:t>
            </a:r>
          </a:p>
          <a:p>
            <a:pPr lvl="1"/>
            <a:r>
              <a:rPr lang="en-US" dirty="0" smtClean="0"/>
              <a:t>Medicaid and DD service programs</a:t>
            </a:r>
          </a:p>
          <a:p>
            <a:pPr lvl="1"/>
            <a:r>
              <a:rPr lang="en-US" dirty="0" smtClean="0"/>
              <a:t>Centers for independent living</a:t>
            </a:r>
          </a:p>
          <a:p>
            <a:pPr lvl="1"/>
            <a:r>
              <a:rPr lang="en-US" dirty="0" smtClean="0"/>
              <a:t>Housing</a:t>
            </a:r>
          </a:p>
          <a:p>
            <a:pPr lvl="1"/>
            <a:r>
              <a:rPr lang="en-US" dirty="0" smtClean="0"/>
              <a:t>Transportation authorities, workforce development system, businesses and employers</a:t>
            </a:r>
          </a:p>
        </p:txBody>
      </p:sp>
      <p:sp>
        <p:nvSpPr>
          <p:cNvPr id="4" name="Slide Number Placeholder 3"/>
          <p:cNvSpPr>
            <a:spLocks noGrp="1"/>
          </p:cNvSpPr>
          <p:nvPr>
            <p:ph type="sldNum" sz="quarter" idx="12"/>
          </p:nvPr>
        </p:nvSpPr>
        <p:spPr/>
        <p:txBody>
          <a:bodyPr/>
          <a:lstStyle/>
          <a:p>
            <a:fld id="{5F644325-41DD-44F5-A916-7FB35C1DED85}" type="slidenum">
              <a:rPr lang="en-US" smtClean="0"/>
              <a:t>19</a:t>
            </a:fld>
            <a:endParaRPr lang="en-US" dirty="0"/>
          </a:p>
        </p:txBody>
      </p:sp>
    </p:spTree>
    <p:extLst>
      <p:ext uri="{BB962C8B-B14F-4D97-AF65-F5344CB8AC3E}">
        <p14:creationId xmlns:p14="http://schemas.microsoft.com/office/powerpoint/2010/main" val="1986808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r>
              <a:rPr lang="en-US" dirty="0"/>
              <a:t>The contents of </a:t>
            </a:r>
            <a:r>
              <a:rPr lang="en-US" dirty="0" smtClean="0"/>
              <a:t>this Power Point were </a:t>
            </a:r>
            <a:r>
              <a:rPr lang="en-US" dirty="0"/>
              <a:t>developed under a grant from </a:t>
            </a:r>
            <a:r>
              <a:rPr lang="en-US" dirty="0" smtClean="0"/>
              <a:t>the Department </a:t>
            </a:r>
            <a:r>
              <a:rPr lang="en-US" dirty="0"/>
              <a:t>of Education. However, those contents </a:t>
            </a:r>
            <a:r>
              <a:rPr lang="en-US"/>
              <a:t>do </a:t>
            </a:r>
            <a:r>
              <a:rPr lang="en-US" smtClean="0"/>
              <a:t>not necessarily </a:t>
            </a:r>
            <a:r>
              <a:rPr lang="en-US" dirty="0"/>
              <a:t>represent the policy of the </a:t>
            </a:r>
            <a:r>
              <a:rPr lang="en-US"/>
              <a:t>Department </a:t>
            </a:r>
            <a:r>
              <a:rPr lang="en-US" smtClean="0"/>
              <a:t>of Education</a:t>
            </a:r>
            <a:r>
              <a:rPr lang="en-US" dirty="0"/>
              <a:t>, and you should not assume endorsement </a:t>
            </a:r>
            <a:r>
              <a:rPr lang="en-US"/>
              <a:t>by </a:t>
            </a:r>
            <a:r>
              <a:rPr lang="en-US" smtClean="0"/>
              <a:t>the Federal </a:t>
            </a:r>
            <a:r>
              <a:rPr lang="en-US" dirty="0"/>
              <a:t>Government.</a:t>
            </a:r>
          </a:p>
          <a:p>
            <a:endParaRPr lang="en-US" dirty="0"/>
          </a:p>
        </p:txBody>
      </p:sp>
      <p:sp>
        <p:nvSpPr>
          <p:cNvPr id="4" name="Slide Number Placeholder 3"/>
          <p:cNvSpPr>
            <a:spLocks noGrp="1"/>
          </p:cNvSpPr>
          <p:nvPr>
            <p:ph type="sldNum" sz="quarter" idx="12"/>
          </p:nvPr>
        </p:nvSpPr>
        <p:spPr/>
        <p:txBody>
          <a:bodyPr/>
          <a:lstStyle/>
          <a:p>
            <a:fld id="{5F644325-41DD-44F5-A916-7FB35C1DED85}" type="slidenum">
              <a:rPr lang="en-US" smtClean="0"/>
              <a:t>2</a:t>
            </a:fld>
            <a:endParaRPr lang="en-US" dirty="0"/>
          </a:p>
        </p:txBody>
      </p:sp>
    </p:spTree>
    <p:extLst>
      <p:ext uri="{BB962C8B-B14F-4D97-AF65-F5344CB8AC3E}">
        <p14:creationId xmlns:p14="http://schemas.microsoft.com/office/powerpoint/2010/main" val="15893810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solidFill>
              </a:rPr>
              <a:t>VR Interagency Agreements </a:t>
            </a:r>
            <a:br>
              <a:rPr lang="en-US" dirty="0" smtClean="0">
                <a:solidFill>
                  <a:schemeClr val="tx1"/>
                </a:solidFill>
              </a:rPr>
            </a:br>
            <a:r>
              <a:rPr lang="en-US" sz="2400" dirty="0">
                <a:solidFill>
                  <a:schemeClr val="tx1"/>
                </a:solidFill>
              </a:rPr>
              <a:t>[§361.22; §361.24] </a:t>
            </a:r>
          </a:p>
        </p:txBody>
      </p:sp>
      <p:sp>
        <p:nvSpPr>
          <p:cNvPr id="3" name="Content Placeholder 2"/>
          <p:cNvSpPr>
            <a:spLocks noGrp="1"/>
          </p:cNvSpPr>
          <p:nvPr>
            <p:ph idx="1"/>
          </p:nvPr>
        </p:nvSpPr>
        <p:spPr/>
        <p:txBody>
          <a:bodyPr>
            <a:normAutofit fontScale="92500" lnSpcReduction="20000"/>
          </a:bodyPr>
          <a:lstStyle/>
          <a:p>
            <a:r>
              <a:rPr lang="en-US" dirty="0" smtClean="0"/>
              <a:t>Interagency </a:t>
            </a:r>
            <a:r>
              <a:rPr lang="en-US" dirty="0"/>
              <a:t>coordination between </a:t>
            </a:r>
            <a:r>
              <a:rPr lang="en-US" dirty="0" smtClean="0"/>
              <a:t>VR and </a:t>
            </a:r>
            <a:r>
              <a:rPr lang="en-US" dirty="0"/>
              <a:t>educational agencies must include coordination regarding the provision of pre-employment transition services; </a:t>
            </a:r>
            <a:endParaRPr lang="en-US" dirty="0" smtClean="0"/>
          </a:p>
          <a:p>
            <a:pPr marL="0" indent="0">
              <a:buNone/>
            </a:pPr>
            <a:endParaRPr lang="en-US" dirty="0"/>
          </a:p>
          <a:p>
            <a:r>
              <a:rPr lang="en-US" dirty="0" smtClean="0"/>
              <a:t>VR may </a:t>
            </a:r>
            <a:r>
              <a:rPr lang="en-US" dirty="0"/>
              <a:t>provide consultation and technical assistance to education officials through alternative means, such as conference calls and video conferences. </a:t>
            </a:r>
            <a:endParaRPr lang="en-US" dirty="0" smtClean="0"/>
          </a:p>
          <a:p>
            <a:endParaRPr lang="en-US" dirty="0" smtClean="0"/>
          </a:p>
          <a:p>
            <a:r>
              <a:rPr lang="en-US" dirty="0" smtClean="0"/>
              <a:t>In </a:t>
            </a:r>
            <a:r>
              <a:rPr lang="en-US" dirty="0"/>
              <a:t>addition, </a:t>
            </a:r>
            <a:r>
              <a:rPr lang="en-US" dirty="0" smtClean="0"/>
              <a:t>WIOA </a:t>
            </a:r>
            <a:r>
              <a:rPr lang="en-US" b="1" dirty="0" smtClean="0"/>
              <a:t>[Section </a:t>
            </a:r>
            <a:r>
              <a:rPr lang="en-US" b="1" dirty="0"/>
              <a:t>101(c) to the </a:t>
            </a:r>
            <a:r>
              <a:rPr lang="en-US" b="1" dirty="0" smtClean="0"/>
              <a:t>Rehabilitation Act]</a:t>
            </a:r>
            <a:r>
              <a:rPr lang="en-US" dirty="0" smtClean="0"/>
              <a:t> makes </a:t>
            </a:r>
            <a:r>
              <a:rPr lang="en-US" dirty="0"/>
              <a:t>clear that nothing in the Act is to be construed as reducing the responsibility of the local educational agencies or any other agencies under IDEA to provide or pay for any transition services that are also considered to be special education or related services necessary for providing a free appropriate public </a:t>
            </a:r>
            <a:r>
              <a:rPr lang="en-US" dirty="0" smtClean="0"/>
              <a:t>education (FAPE) </a:t>
            </a:r>
            <a:r>
              <a:rPr lang="en-US" dirty="0"/>
              <a:t>to students with disabilities. </a:t>
            </a:r>
            <a:endParaRPr lang="en-US" dirty="0" smtClean="0"/>
          </a:p>
          <a:p>
            <a:endParaRPr lang="en-US" dirty="0"/>
          </a:p>
        </p:txBody>
      </p:sp>
      <p:sp>
        <p:nvSpPr>
          <p:cNvPr id="4" name="Slide Number Placeholder 3"/>
          <p:cNvSpPr>
            <a:spLocks noGrp="1"/>
          </p:cNvSpPr>
          <p:nvPr>
            <p:ph type="sldNum" sz="quarter" idx="12"/>
          </p:nvPr>
        </p:nvSpPr>
        <p:spPr/>
        <p:txBody>
          <a:bodyPr/>
          <a:lstStyle/>
          <a:p>
            <a:fld id="{5F644325-41DD-44F5-A916-7FB35C1DED85}" type="slidenum">
              <a:rPr lang="en-US" smtClean="0"/>
              <a:t>20</a:t>
            </a:fld>
            <a:endParaRPr lang="en-US" dirty="0"/>
          </a:p>
        </p:txBody>
      </p:sp>
    </p:spTree>
    <p:extLst>
      <p:ext uri="{BB962C8B-B14F-4D97-AF65-F5344CB8AC3E}">
        <p14:creationId xmlns:p14="http://schemas.microsoft.com/office/powerpoint/2010/main" val="39124311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solidFill>
              </a:rPr>
              <a:t>VR Interagency Agreements</a:t>
            </a:r>
            <a:br>
              <a:rPr lang="en-US" dirty="0" smtClean="0">
                <a:solidFill>
                  <a:schemeClr val="tx1"/>
                </a:solidFill>
              </a:rPr>
            </a:br>
            <a:r>
              <a:rPr lang="en-US" sz="2400" dirty="0" smtClean="0">
                <a:solidFill>
                  <a:schemeClr val="tx1"/>
                </a:solidFill>
              </a:rPr>
              <a:t>[§</a:t>
            </a:r>
            <a:r>
              <a:rPr lang="en-US" sz="2400" dirty="0">
                <a:solidFill>
                  <a:schemeClr val="tx1"/>
                </a:solidFill>
              </a:rPr>
              <a:t>361.22; §361.24]</a:t>
            </a:r>
            <a:r>
              <a:rPr lang="en-US" dirty="0">
                <a:solidFill>
                  <a:schemeClr val="tx1"/>
                </a:solidFill>
              </a:rPr>
              <a:t> </a:t>
            </a:r>
            <a:r>
              <a:rPr lang="en-US" dirty="0" smtClean="0">
                <a:solidFill>
                  <a:schemeClr val="tx1"/>
                </a:solidFill>
              </a:rPr>
              <a:t> </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dirty="0" smtClean="0"/>
              <a:t>Agreements </a:t>
            </a:r>
            <a:r>
              <a:rPr lang="en-US" dirty="0"/>
              <a:t>include the eligibility requirements under both </a:t>
            </a:r>
            <a:r>
              <a:rPr lang="en-US" dirty="0" smtClean="0"/>
              <a:t>IDEA </a:t>
            </a:r>
            <a:r>
              <a:rPr lang="en-US" dirty="0"/>
              <a:t>and the Rehabilitation </a:t>
            </a:r>
            <a:r>
              <a:rPr lang="en-US" dirty="0" smtClean="0"/>
              <a:t>Act</a:t>
            </a:r>
          </a:p>
          <a:p>
            <a:endParaRPr lang="en-US" dirty="0" smtClean="0"/>
          </a:p>
          <a:p>
            <a:r>
              <a:rPr lang="en-US" dirty="0" smtClean="0"/>
              <a:t>Must </a:t>
            </a:r>
            <a:r>
              <a:rPr lang="en-US" dirty="0"/>
              <a:t>also identify </a:t>
            </a:r>
            <a:r>
              <a:rPr lang="en-US" dirty="0" smtClean="0"/>
              <a:t>point </a:t>
            </a:r>
            <a:r>
              <a:rPr lang="en-US" dirty="0"/>
              <a:t>of contact at each school so </a:t>
            </a:r>
            <a:r>
              <a:rPr lang="en-US" dirty="0" smtClean="0"/>
              <a:t>VR </a:t>
            </a:r>
            <a:r>
              <a:rPr lang="en-US" dirty="0"/>
              <a:t>agencies can connect with students who are being served under Section 504 </a:t>
            </a:r>
            <a:r>
              <a:rPr lang="en-US" dirty="0" smtClean="0"/>
              <a:t>and</a:t>
            </a:r>
            <a:r>
              <a:rPr lang="en-US" dirty="0"/>
              <a:t>, therefore, may not be readily identified through </a:t>
            </a:r>
            <a:r>
              <a:rPr lang="en-US" dirty="0" smtClean="0"/>
              <a:t>school </a:t>
            </a:r>
            <a:r>
              <a:rPr lang="en-US" dirty="0"/>
              <a:t>transition programs</a:t>
            </a:r>
            <a:endParaRPr lang="en-US" dirty="0" smtClean="0"/>
          </a:p>
          <a:p>
            <a:endParaRPr lang="en-US" dirty="0"/>
          </a:p>
        </p:txBody>
      </p:sp>
      <p:sp>
        <p:nvSpPr>
          <p:cNvPr id="4" name="Slide Number Placeholder 3"/>
          <p:cNvSpPr>
            <a:spLocks noGrp="1"/>
          </p:cNvSpPr>
          <p:nvPr>
            <p:ph type="sldNum" sz="quarter" idx="12"/>
          </p:nvPr>
        </p:nvSpPr>
        <p:spPr/>
        <p:txBody>
          <a:bodyPr/>
          <a:lstStyle/>
          <a:p>
            <a:fld id="{5F644325-41DD-44F5-A916-7FB35C1DED85}" type="slidenum">
              <a:rPr lang="en-US" smtClean="0"/>
              <a:t>21</a:t>
            </a:fld>
            <a:endParaRPr lang="en-US" dirty="0"/>
          </a:p>
        </p:txBody>
      </p:sp>
    </p:spTree>
    <p:extLst>
      <p:ext uri="{BB962C8B-B14F-4D97-AF65-F5344CB8AC3E}">
        <p14:creationId xmlns:p14="http://schemas.microsoft.com/office/powerpoint/2010/main" val="659279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Putting the Theory Into Practice</a:t>
            </a:r>
            <a:endParaRPr lang="en-US" dirty="0"/>
          </a:p>
        </p:txBody>
      </p:sp>
      <p:sp>
        <p:nvSpPr>
          <p:cNvPr id="3" name="Content Placeholder 2"/>
          <p:cNvSpPr>
            <a:spLocks noGrp="1"/>
          </p:cNvSpPr>
          <p:nvPr>
            <p:ph idx="1"/>
          </p:nvPr>
        </p:nvSpPr>
        <p:spPr/>
        <p:txBody>
          <a:bodyPr/>
          <a:lstStyle/>
          <a:p>
            <a:r>
              <a:rPr lang="en-US" dirty="0" smtClean="0"/>
              <a:t>Success in Missouri: Hook Center for Educational Renewal</a:t>
            </a:r>
          </a:p>
          <a:p>
            <a:pPr lvl="1"/>
            <a:r>
              <a:rPr lang="en-US" dirty="0">
                <a:hlinkClick r:id="rId3"/>
              </a:rPr>
              <a:t>https://</a:t>
            </a:r>
            <a:r>
              <a:rPr lang="en-US" dirty="0" smtClean="0">
                <a:hlinkClick r:id="rId3"/>
              </a:rPr>
              <a:t>dese.mo.gov/communications/news-releases/new-program-provide-transition-assistance-students-disabilities</a:t>
            </a:r>
            <a:endParaRPr lang="en-US" dirty="0" smtClean="0"/>
          </a:p>
          <a:p>
            <a:endParaRPr lang="en-US" dirty="0" smtClean="0"/>
          </a:p>
          <a:p>
            <a:r>
              <a:rPr lang="en-US" dirty="0" smtClean="0"/>
              <a:t>Success in Ohio: Ohio Transition Support Partnership (OTSP)</a:t>
            </a:r>
          </a:p>
          <a:p>
            <a:pPr lvl="1"/>
            <a:r>
              <a:rPr lang="en-US" dirty="0">
                <a:hlinkClick r:id="rId4"/>
              </a:rPr>
              <a:t>http://</a:t>
            </a:r>
            <a:r>
              <a:rPr lang="en-US" dirty="0" smtClean="0">
                <a:hlinkClick r:id="rId4"/>
              </a:rPr>
              <a:t>www.ood.ohio.gov/Partnerships/OTSP</a:t>
            </a:r>
            <a:endParaRPr lang="en-US" dirty="0" smtClean="0"/>
          </a:p>
          <a:p>
            <a:pPr lvl="1"/>
            <a:endParaRPr lang="en-US" dirty="0"/>
          </a:p>
        </p:txBody>
      </p:sp>
      <p:sp>
        <p:nvSpPr>
          <p:cNvPr id="4" name="Slide Number Placeholder 3"/>
          <p:cNvSpPr>
            <a:spLocks noGrp="1"/>
          </p:cNvSpPr>
          <p:nvPr>
            <p:ph type="sldNum" sz="quarter" idx="12"/>
          </p:nvPr>
        </p:nvSpPr>
        <p:spPr/>
        <p:txBody>
          <a:bodyPr/>
          <a:lstStyle/>
          <a:p>
            <a:fld id="{5F644325-41DD-44F5-A916-7FB35C1DED85}" type="slidenum">
              <a:rPr lang="en-US" smtClean="0"/>
              <a:t>22</a:t>
            </a:fld>
            <a:endParaRPr lang="en-US" dirty="0"/>
          </a:p>
        </p:txBody>
      </p:sp>
    </p:spTree>
    <p:extLst>
      <p:ext uri="{BB962C8B-B14F-4D97-AF65-F5344CB8AC3E}">
        <p14:creationId xmlns:p14="http://schemas.microsoft.com/office/powerpoint/2010/main" val="13734514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Contact Information</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Cheryl Bates-Harris, Senior Disability Advocacy Specialist</a:t>
            </a:r>
          </a:p>
          <a:p>
            <a:pPr lvl="1"/>
            <a:r>
              <a:rPr lang="en-US" dirty="0" smtClean="0">
                <a:hlinkClick r:id="rId2"/>
              </a:rPr>
              <a:t>cheryl.bates-harris@ndrn.org</a:t>
            </a:r>
            <a:endParaRPr lang="en-US" dirty="0" smtClean="0"/>
          </a:p>
          <a:p>
            <a:pPr lvl="1"/>
            <a:endParaRPr lang="en-US" dirty="0"/>
          </a:p>
          <a:p>
            <a:r>
              <a:rPr lang="en-US" dirty="0" smtClean="0"/>
              <a:t>Ron Hager, Senior Staff Attorney</a:t>
            </a:r>
          </a:p>
          <a:p>
            <a:pPr lvl="1"/>
            <a:r>
              <a:rPr lang="en-US" dirty="0" smtClean="0">
                <a:hlinkClick r:id="rId3"/>
              </a:rPr>
              <a:t>ron.hager@ndrn.org</a:t>
            </a:r>
            <a:endParaRPr lang="en-US" dirty="0" smtClean="0"/>
          </a:p>
          <a:p>
            <a:pPr lvl="1"/>
            <a:endParaRPr lang="en-US" dirty="0"/>
          </a:p>
          <a:p>
            <a:r>
              <a:rPr lang="en-US" dirty="0" smtClean="0"/>
              <a:t>Amy Scherer, Staff Attorney</a:t>
            </a:r>
          </a:p>
          <a:p>
            <a:pPr lvl="1"/>
            <a:r>
              <a:rPr lang="en-US" dirty="0" smtClean="0">
                <a:hlinkClick r:id="rId4"/>
              </a:rPr>
              <a:t>amy.scherer@ndrn.org</a:t>
            </a:r>
            <a:endParaRPr lang="en-US"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5F644325-41DD-44F5-A916-7FB35C1DED85}" type="slidenum">
              <a:rPr lang="en-US" smtClean="0"/>
              <a:t>23</a:t>
            </a:fld>
            <a:endParaRPr lang="en-US" dirty="0"/>
          </a:p>
        </p:txBody>
      </p:sp>
    </p:spTree>
    <p:extLst>
      <p:ext uri="{BB962C8B-B14F-4D97-AF65-F5344CB8AC3E}">
        <p14:creationId xmlns:p14="http://schemas.microsoft.com/office/powerpoint/2010/main" val="3754886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Wise Words To Ponder… </a:t>
            </a:r>
            <a:endParaRPr lang="en-US" dirty="0"/>
          </a:p>
        </p:txBody>
      </p:sp>
      <p:sp>
        <p:nvSpPr>
          <p:cNvPr id="3" name="Content Placeholder 2"/>
          <p:cNvSpPr>
            <a:spLocks noGrp="1"/>
          </p:cNvSpPr>
          <p:nvPr>
            <p:ph idx="1"/>
          </p:nvPr>
        </p:nvSpPr>
        <p:spPr/>
        <p:txBody>
          <a:bodyPr>
            <a:normAutofit/>
          </a:bodyPr>
          <a:lstStyle/>
          <a:p>
            <a:endParaRPr lang="en-US" dirty="0" smtClean="0"/>
          </a:p>
          <a:p>
            <a:endParaRPr lang="en-US" dirty="0"/>
          </a:p>
          <a:p>
            <a:endParaRPr lang="en-US" dirty="0" smtClean="0"/>
          </a:p>
          <a:p>
            <a:pPr marL="0" indent="0">
              <a:buNone/>
            </a:pPr>
            <a:r>
              <a:rPr lang="en-US" dirty="0" smtClean="0"/>
              <a:t>“</a:t>
            </a:r>
            <a:r>
              <a:rPr lang="en-US" dirty="0"/>
              <a:t>The days of students with disabilities leaving school poorly educated, with no employment experience and no job prospects, living in poverty and too often ending up in segregated day programs and subminimum </a:t>
            </a:r>
            <a:r>
              <a:rPr lang="en-US" dirty="0" smtClean="0"/>
              <a:t>wages, needs </a:t>
            </a:r>
            <a:r>
              <a:rPr lang="en-US" dirty="0"/>
              <a:t>to come to an </a:t>
            </a:r>
            <a:r>
              <a:rPr lang="en-US" dirty="0" smtClean="0"/>
              <a:t>end.”</a:t>
            </a:r>
            <a:fld id="{2CBC1D5D-1830-4DB9-A5FD-25B25365337C}" type="slidenum">
              <a:rPr lang="en-US" smtClean="0"/>
              <a:t>3</a:t>
            </a:fld>
            <a:fld id="{81AFBB01-D81B-478E-A9AD-DEB09C5AC28D}" type="slidenum">
              <a:rPr lang="en-US" smtClean="0"/>
              <a:t>3</a:t>
            </a:fld>
            <a:fld id="{C9B87764-FAD6-4CCD-AE79-739D53CAF92F}" type="slidenum">
              <a:rPr lang="en-US" smtClean="0"/>
              <a:t>3</a:t>
            </a:fld>
            <a:fld id="{22FDA15D-CFA4-4269-B2C5-66BC5F6A2BD6}" type="slidenum">
              <a:rPr lang="en-US" smtClean="0"/>
              <a:t>3</a:t>
            </a:fld>
            <a:endParaRPr lang="en-US" dirty="0" smtClean="0"/>
          </a:p>
          <a:p>
            <a:pPr marL="0" indent="0">
              <a:buNone/>
            </a:pPr>
            <a:r>
              <a:rPr lang="en-US" dirty="0"/>
              <a:t>	</a:t>
            </a:r>
            <a:r>
              <a:rPr lang="en-US" dirty="0" smtClean="0"/>
              <a:t>				-- Senator Tom Harkin</a:t>
            </a:r>
            <a:endParaRPr lang="en-US" dirty="0"/>
          </a:p>
        </p:txBody>
      </p:sp>
      <p:sp>
        <p:nvSpPr>
          <p:cNvPr id="4" name="Slide Number Placeholder 3"/>
          <p:cNvSpPr>
            <a:spLocks noGrp="1"/>
          </p:cNvSpPr>
          <p:nvPr>
            <p:ph type="sldNum" sz="quarter" idx="12"/>
          </p:nvPr>
        </p:nvSpPr>
        <p:spPr/>
        <p:txBody>
          <a:bodyPr/>
          <a:lstStyle/>
          <a:p>
            <a:fld id="{5F644325-41DD-44F5-A916-7FB35C1DED85}" type="slidenum">
              <a:rPr lang="en-US" smtClean="0"/>
              <a:t>3</a:t>
            </a:fld>
            <a:endParaRPr lang="en-US" dirty="0"/>
          </a:p>
        </p:txBody>
      </p:sp>
    </p:spTree>
    <p:extLst>
      <p:ext uri="{BB962C8B-B14F-4D97-AF65-F5344CB8AC3E}">
        <p14:creationId xmlns:p14="http://schemas.microsoft.com/office/powerpoint/2010/main" val="4033060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Congressional Intent for WIOA </a:t>
            </a:r>
            <a:endParaRPr lang="en-US" dirty="0"/>
          </a:p>
        </p:txBody>
      </p:sp>
      <p:sp>
        <p:nvSpPr>
          <p:cNvPr id="3" name="Content Placeholder 2"/>
          <p:cNvSpPr>
            <a:spLocks noGrp="1"/>
          </p:cNvSpPr>
          <p:nvPr>
            <p:ph idx="1"/>
          </p:nvPr>
        </p:nvSpPr>
        <p:spPr/>
        <p:txBody>
          <a:bodyPr>
            <a:normAutofit/>
          </a:bodyPr>
          <a:lstStyle/>
          <a:p>
            <a:r>
              <a:rPr lang="en-US" dirty="0" smtClean="0"/>
              <a:t>Increases the focus on serving the most vulnerable workers – low income adults and youth who have limited skills</a:t>
            </a:r>
          </a:p>
          <a:p>
            <a:endParaRPr lang="en-US" dirty="0"/>
          </a:p>
          <a:p>
            <a:r>
              <a:rPr lang="en-US" dirty="0" smtClean="0"/>
              <a:t>Focus on increasing job skills, career pathways, and in demand occupations</a:t>
            </a:r>
          </a:p>
          <a:p>
            <a:endParaRPr lang="en-US" dirty="0"/>
          </a:p>
          <a:p>
            <a:r>
              <a:rPr lang="en-US" dirty="0" smtClean="0"/>
              <a:t>Focus more on employer engagement</a:t>
            </a:r>
          </a:p>
          <a:p>
            <a:endParaRPr lang="en-US" dirty="0"/>
          </a:p>
          <a:p>
            <a:r>
              <a:rPr lang="en-US" dirty="0" smtClean="0"/>
              <a:t>Requires Public VR and the Workforce Development System to be better partners</a:t>
            </a:r>
          </a:p>
          <a:p>
            <a:pPr marL="0" indent="0">
              <a:buNone/>
            </a:pPr>
            <a:endParaRPr lang="en-US" dirty="0"/>
          </a:p>
        </p:txBody>
      </p:sp>
      <p:sp>
        <p:nvSpPr>
          <p:cNvPr id="7" name="Slide Number Placeholder 6"/>
          <p:cNvSpPr>
            <a:spLocks noGrp="1"/>
          </p:cNvSpPr>
          <p:nvPr>
            <p:ph type="sldNum" sz="quarter" idx="12"/>
          </p:nvPr>
        </p:nvSpPr>
        <p:spPr/>
        <p:txBody>
          <a:bodyPr/>
          <a:lstStyle/>
          <a:p>
            <a:fld id="{5F644325-41DD-44F5-A916-7FB35C1DED85}" type="slidenum">
              <a:rPr lang="en-US" smtClean="0"/>
              <a:t>4</a:t>
            </a:fld>
            <a:endParaRPr lang="en-US" dirty="0"/>
          </a:p>
        </p:txBody>
      </p:sp>
    </p:spTree>
    <p:extLst>
      <p:ext uri="{BB962C8B-B14F-4D97-AF65-F5344CB8AC3E}">
        <p14:creationId xmlns:p14="http://schemas.microsoft.com/office/powerpoint/2010/main" val="301967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Highlights of  WIOA</a:t>
            </a:r>
            <a:endParaRPr lang="en-US" dirty="0"/>
          </a:p>
        </p:txBody>
      </p:sp>
      <p:sp>
        <p:nvSpPr>
          <p:cNvPr id="3" name="Content Placeholder 2"/>
          <p:cNvSpPr>
            <a:spLocks noGrp="1"/>
          </p:cNvSpPr>
          <p:nvPr>
            <p:ph idx="1"/>
          </p:nvPr>
        </p:nvSpPr>
        <p:spPr/>
        <p:txBody>
          <a:bodyPr>
            <a:normAutofit lnSpcReduction="10000"/>
          </a:bodyPr>
          <a:lstStyle/>
          <a:p>
            <a:r>
              <a:rPr lang="en-US" dirty="0"/>
              <a:t>It’s about implementing strategies to help workers and </a:t>
            </a:r>
            <a:r>
              <a:rPr lang="en-US" dirty="0" smtClean="0"/>
              <a:t>job seekers </a:t>
            </a:r>
            <a:r>
              <a:rPr lang="en-US" dirty="0"/>
              <a:t>achieve their full potential</a:t>
            </a:r>
          </a:p>
          <a:p>
            <a:endParaRPr lang="en-US" dirty="0" smtClean="0"/>
          </a:p>
          <a:p>
            <a:r>
              <a:rPr lang="en-US" dirty="0" smtClean="0"/>
              <a:t>Recognizing that the </a:t>
            </a:r>
            <a:r>
              <a:rPr lang="en-US" dirty="0"/>
              <a:t>needs of business and workers drive our workforce </a:t>
            </a:r>
            <a:r>
              <a:rPr lang="en-US" dirty="0" smtClean="0"/>
              <a:t>solutions</a:t>
            </a:r>
          </a:p>
          <a:p>
            <a:endParaRPr lang="en-US" dirty="0"/>
          </a:p>
          <a:p>
            <a:r>
              <a:rPr lang="en-US" dirty="0" smtClean="0"/>
              <a:t>Workforce systems support </a:t>
            </a:r>
            <a:r>
              <a:rPr lang="en-US" dirty="0"/>
              <a:t>strong regional economies and plays an active role in community and economic development.</a:t>
            </a:r>
          </a:p>
          <a:p>
            <a:endParaRPr lang="en-US" dirty="0" smtClean="0"/>
          </a:p>
          <a:p>
            <a:r>
              <a:rPr lang="en-US" dirty="0" smtClean="0"/>
              <a:t>Mandates enhanced coordination</a:t>
            </a:r>
            <a:r>
              <a:rPr lang="en-US" dirty="0"/>
              <a:t>, </a:t>
            </a:r>
            <a:r>
              <a:rPr lang="en-US" dirty="0" smtClean="0"/>
              <a:t>collaboration</a:t>
            </a:r>
            <a:r>
              <a:rPr lang="en-US" dirty="0"/>
              <a:t>, and s</a:t>
            </a:r>
            <a:r>
              <a:rPr lang="en-US" dirty="0" smtClean="0"/>
              <a:t>trategic planning  through </a:t>
            </a:r>
            <a:r>
              <a:rPr lang="en-US" dirty="0"/>
              <a:t>a unified state plan</a:t>
            </a:r>
          </a:p>
          <a:p>
            <a:endParaRPr lang="en-US" dirty="0" smtClean="0"/>
          </a:p>
          <a:p>
            <a:pPr lvl="1"/>
            <a:endParaRPr lang="en-US" dirty="0"/>
          </a:p>
          <a:p>
            <a:pPr lvl="1"/>
            <a:endParaRPr lang="en-US" dirty="0" smtClean="0"/>
          </a:p>
        </p:txBody>
      </p:sp>
      <p:sp>
        <p:nvSpPr>
          <p:cNvPr id="5" name="Slide Number Placeholder 4"/>
          <p:cNvSpPr>
            <a:spLocks noGrp="1"/>
          </p:cNvSpPr>
          <p:nvPr>
            <p:ph type="sldNum" sz="quarter" idx="12"/>
          </p:nvPr>
        </p:nvSpPr>
        <p:spPr/>
        <p:txBody>
          <a:bodyPr/>
          <a:lstStyle/>
          <a:p>
            <a:fld id="{5F644325-41DD-44F5-A916-7FB35C1DED85}" type="slidenum">
              <a:rPr lang="en-US" smtClean="0"/>
              <a:t>5</a:t>
            </a:fld>
            <a:endParaRPr lang="en-US" dirty="0"/>
          </a:p>
        </p:txBody>
      </p:sp>
    </p:spTree>
    <p:extLst>
      <p:ext uri="{BB962C8B-B14F-4D97-AF65-F5344CB8AC3E}">
        <p14:creationId xmlns:p14="http://schemas.microsoft.com/office/powerpoint/2010/main" val="188474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do we accomplish this? </a:t>
            </a:r>
            <a:endParaRPr lang="en-US" dirty="0"/>
          </a:p>
        </p:txBody>
      </p:sp>
      <p:sp>
        <p:nvSpPr>
          <p:cNvPr id="3" name="Content Placeholder 2"/>
          <p:cNvSpPr>
            <a:spLocks noGrp="1"/>
          </p:cNvSpPr>
          <p:nvPr>
            <p:ph idx="1"/>
          </p:nvPr>
        </p:nvSpPr>
        <p:spPr/>
        <p:txBody>
          <a:bodyPr/>
          <a:lstStyle/>
          <a:p>
            <a:r>
              <a:rPr lang="en-US" sz="2800" b="1" dirty="0" smtClean="0"/>
              <a:t>Increased </a:t>
            </a:r>
            <a:r>
              <a:rPr lang="en-US" sz="2800" b="1" dirty="0"/>
              <a:t>Services to Youth </a:t>
            </a:r>
          </a:p>
          <a:p>
            <a:pPr lvl="1"/>
            <a:r>
              <a:rPr lang="en-US" dirty="0"/>
              <a:t>Emphasizes the need for youth with disabilities to have more opportunities to practice and improve workplace skills, consider career interests, and get real work </a:t>
            </a:r>
            <a:r>
              <a:rPr lang="en-US" dirty="0" smtClean="0"/>
              <a:t>experiences</a:t>
            </a:r>
          </a:p>
          <a:p>
            <a:pPr lvl="1"/>
            <a:endParaRPr lang="en-US" dirty="0" smtClean="0"/>
          </a:p>
          <a:p>
            <a:pPr lvl="1"/>
            <a:r>
              <a:rPr lang="en-US" dirty="0" smtClean="0"/>
              <a:t>Expands education and training options to help participants access good jobs and advance careers</a:t>
            </a:r>
          </a:p>
          <a:p>
            <a:pPr lvl="1"/>
            <a:endParaRPr lang="en-US" dirty="0" smtClean="0"/>
          </a:p>
          <a:p>
            <a:pPr lvl="1"/>
            <a:r>
              <a:rPr lang="en-US" dirty="0" smtClean="0"/>
              <a:t>Helps disadvantaged and unemployed youth individuals earn while they learn</a:t>
            </a:r>
          </a:p>
          <a:p>
            <a:pPr lvl="1"/>
            <a:endParaRPr lang="en-US" dirty="0" smtClean="0"/>
          </a:p>
          <a:p>
            <a:pPr lvl="1"/>
            <a:r>
              <a:rPr lang="en-US" dirty="0" smtClean="0"/>
              <a:t>Aligns planning and accountability across core programs</a:t>
            </a:r>
          </a:p>
          <a:p>
            <a:pPr lvl="1"/>
            <a:endParaRPr lang="en-US" dirty="0" smtClean="0"/>
          </a:p>
          <a:p>
            <a:pPr lvl="1"/>
            <a:endParaRPr lang="en-US" dirty="0"/>
          </a:p>
          <a:p>
            <a:pPr lvl="1"/>
            <a:endParaRPr lang="en-US" dirty="0"/>
          </a:p>
        </p:txBody>
      </p:sp>
      <p:sp>
        <p:nvSpPr>
          <p:cNvPr id="5" name="Slide Number Placeholder 4"/>
          <p:cNvSpPr>
            <a:spLocks noGrp="1"/>
          </p:cNvSpPr>
          <p:nvPr>
            <p:ph type="sldNum" sz="quarter" idx="12"/>
          </p:nvPr>
        </p:nvSpPr>
        <p:spPr/>
        <p:txBody>
          <a:bodyPr/>
          <a:lstStyle/>
          <a:p>
            <a:fld id="{5F644325-41DD-44F5-A916-7FB35C1DED85}" type="slidenum">
              <a:rPr lang="en-US" smtClean="0"/>
              <a:t>6</a:t>
            </a:fld>
            <a:endParaRPr lang="en-US" dirty="0"/>
          </a:p>
        </p:txBody>
      </p:sp>
    </p:spTree>
    <p:extLst>
      <p:ext uri="{BB962C8B-B14F-4D97-AF65-F5344CB8AC3E}">
        <p14:creationId xmlns:p14="http://schemas.microsoft.com/office/powerpoint/2010/main" val="3382109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Role of VR in Transition</a:t>
            </a:r>
            <a:endParaRPr lang="en-US" dirty="0"/>
          </a:p>
        </p:txBody>
      </p:sp>
      <p:sp>
        <p:nvSpPr>
          <p:cNvPr id="3" name="Content Placeholder 2"/>
          <p:cNvSpPr>
            <a:spLocks noGrp="1"/>
          </p:cNvSpPr>
          <p:nvPr>
            <p:ph idx="1"/>
          </p:nvPr>
        </p:nvSpPr>
        <p:spPr/>
        <p:txBody>
          <a:bodyPr>
            <a:normAutofit/>
          </a:bodyPr>
          <a:lstStyle/>
          <a:p>
            <a:r>
              <a:rPr lang="en-US" dirty="0"/>
              <a:t>VR agencies are to be actively involved in </a:t>
            </a:r>
            <a:r>
              <a:rPr lang="en-US" dirty="0" smtClean="0"/>
              <a:t>transition </a:t>
            </a:r>
            <a:r>
              <a:rPr lang="en-US" dirty="0"/>
              <a:t>planning </a:t>
            </a:r>
            <a:r>
              <a:rPr lang="en-US" dirty="0" smtClean="0"/>
              <a:t>with school </a:t>
            </a:r>
            <a:r>
              <a:rPr lang="en-US" dirty="0"/>
              <a:t>districts, </a:t>
            </a:r>
            <a:r>
              <a:rPr lang="en-US" dirty="0" smtClean="0"/>
              <a:t>including:</a:t>
            </a:r>
          </a:p>
          <a:p>
            <a:pPr marL="0" indent="0">
              <a:buNone/>
            </a:pPr>
            <a:endParaRPr lang="en-US" dirty="0" smtClean="0"/>
          </a:p>
          <a:p>
            <a:pPr lvl="1"/>
            <a:r>
              <a:rPr lang="en-US" dirty="0"/>
              <a:t>O</a:t>
            </a:r>
            <a:r>
              <a:rPr lang="en-US" dirty="0" smtClean="0"/>
              <a:t>utreach </a:t>
            </a:r>
            <a:r>
              <a:rPr lang="en-US" dirty="0"/>
              <a:t>to and identification of students with disabilities who may need transition services, as early as possible during the </a:t>
            </a:r>
            <a:r>
              <a:rPr lang="en-US" dirty="0" smtClean="0"/>
              <a:t>process;</a:t>
            </a:r>
          </a:p>
          <a:p>
            <a:pPr marL="342900" lvl="1" indent="0">
              <a:buNone/>
            </a:pPr>
            <a:endParaRPr lang="en-US" dirty="0" smtClean="0"/>
          </a:p>
          <a:p>
            <a:pPr lvl="1"/>
            <a:r>
              <a:rPr lang="en-US" dirty="0"/>
              <a:t>C</a:t>
            </a:r>
            <a:r>
              <a:rPr lang="en-US" dirty="0" smtClean="0"/>
              <a:t>onsultation </a:t>
            </a:r>
            <a:r>
              <a:rPr lang="en-US" dirty="0"/>
              <a:t>and technical assistance to assist school personnel in transition </a:t>
            </a:r>
            <a:r>
              <a:rPr lang="en-US" dirty="0" smtClean="0"/>
              <a:t>planning;</a:t>
            </a:r>
          </a:p>
          <a:p>
            <a:pPr marL="342900" lvl="1" indent="0">
              <a:buNone/>
            </a:pPr>
            <a:endParaRPr lang="en-US" dirty="0" smtClean="0"/>
          </a:p>
          <a:p>
            <a:pPr lvl="1"/>
            <a:r>
              <a:rPr lang="en-US" dirty="0"/>
              <a:t>I</a:t>
            </a:r>
            <a:r>
              <a:rPr lang="en-US" dirty="0" smtClean="0"/>
              <a:t>nvolvement </a:t>
            </a:r>
            <a:r>
              <a:rPr lang="en-US" dirty="0"/>
              <a:t>in transition planning with school personnel that facilitates development of the special education IEP.</a:t>
            </a:r>
          </a:p>
        </p:txBody>
      </p:sp>
      <p:sp>
        <p:nvSpPr>
          <p:cNvPr id="4" name="Slide Number Placeholder 3"/>
          <p:cNvSpPr>
            <a:spLocks noGrp="1"/>
          </p:cNvSpPr>
          <p:nvPr>
            <p:ph type="sldNum" sz="quarter" idx="12"/>
          </p:nvPr>
        </p:nvSpPr>
        <p:spPr/>
        <p:txBody>
          <a:bodyPr/>
          <a:lstStyle/>
          <a:p>
            <a:fld id="{5F644325-41DD-44F5-A916-7FB35C1DED85}" type="slidenum">
              <a:rPr lang="en-US" smtClean="0"/>
              <a:t>7</a:t>
            </a:fld>
            <a:endParaRPr lang="en-US" dirty="0"/>
          </a:p>
        </p:txBody>
      </p:sp>
    </p:spTree>
    <p:extLst>
      <p:ext uri="{BB962C8B-B14F-4D97-AF65-F5344CB8AC3E}">
        <p14:creationId xmlns:p14="http://schemas.microsoft.com/office/powerpoint/2010/main" val="3588125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Role of VR in Transition</a:t>
            </a:r>
            <a:endParaRPr lang="en-US" dirty="0"/>
          </a:p>
        </p:txBody>
      </p:sp>
      <p:sp>
        <p:nvSpPr>
          <p:cNvPr id="3" name="Content Placeholder 2"/>
          <p:cNvSpPr>
            <a:spLocks noGrp="1"/>
          </p:cNvSpPr>
          <p:nvPr>
            <p:ph idx="1"/>
          </p:nvPr>
        </p:nvSpPr>
        <p:spPr/>
        <p:txBody>
          <a:bodyPr>
            <a:normAutofit/>
          </a:bodyPr>
          <a:lstStyle/>
          <a:p>
            <a:r>
              <a:rPr lang="en-US" dirty="0"/>
              <a:t>VR </a:t>
            </a:r>
            <a:r>
              <a:rPr lang="en-US" dirty="0" smtClean="0"/>
              <a:t>should </a:t>
            </a:r>
            <a:r>
              <a:rPr lang="en-US" dirty="0"/>
              <a:t>“participate actively throughout the transition planning process, not just when the student is nearing graduation</a:t>
            </a:r>
            <a:r>
              <a:rPr lang="en-US" dirty="0" smtClean="0"/>
              <a:t>.”</a:t>
            </a:r>
          </a:p>
          <a:p>
            <a:endParaRPr lang="en-US" dirty="0" smtClean="0"/>
          </a:p>
          <a:p>
            <a:r>
              <a:rPr lang="en-US" dirty="0" smtClean="0"/>
              <a:t>VR is expected </a:t>
            </a:r>
            <a:r>
              <a:rPr lang="en-US" dirty="0"/>
              <a:t>to provide services to at least some students with disabilities while they are still in school</a:t>
            </a:r>
            <a:r>
              <a:rPr lang="en-US" dirty="0" smtClean="0"/>
              <a:t>.</a:t>
            </a:r>
          </a:p>
          <a:p>
            <a:endParaRPr lang="en-US" dirty="0" smtClean="0"/>
          </a:p>
          <a:p>
            <a:r>
              <a:rPr lang="en-US" dirty="0" smtClean="0"/>
              <a:t>When </a:t>
            </a:r>
            <a:r>
              <a:rPr lang="en-US" dirty="0"/>
              <a:t>transition services are provided by </a:t>
            </a:r>
            <a:r>
              <a:rPr lang="en-US" dirty="0" smtClean="0"/>
              <a:t>VR, </a:t>
            </a:r>
            <a:r>
              <a:rPr lang="en-US" dirty="0"/>
              <a:t>as with any other VR service, they must be designed to “promote or facilitate the achievement of the employment outcome identified in the student’s [IPE].”</a:t>
            </a:r>
            <a:endParaRPr lang="en-US" dirty="0" smtClean="0"/>
          </a:p>
        </p:txBody>
      </p:sp>
      <p:sp>
        <p:nvSpPr>
          <p:cNvPr id="4" name="Slide Number Placeholder 3"/>
          <p:cNvSpPr>
            <a:spLocks noGrp="1"/>
          </p:cNvSpPr>
          <p:nvPr>
            <p:ph type="sldNum" sz="quarter" idx="12"/>
          </p:nvPr>
        </p:nvSpPr>
        <p:spPr/>
        <p:txBody>
          <a:bodyPr/>
          <a:lstStyle/>
          <a:p>
            <a:fld id="{5F644325-41DD-44F5-A916-7FB35C1DED85}" type="slidenum">
              <a:rPr lang="en-US" smtClean="0"/>
              <a:t>8</a:t>
            </a:fld>
            <a:endParaRPr lang="en-US" dirty="0"/>
          </a:p>
        </p:txBody>
      </p:sp>
    </p:spTree>
    <p:extLst>
      <p:ext uri="{BB962C8B-B14F-4D97-AF65-F5344CB8AC3E}">
        <p14:creationId xmlns:p14="http://schemas.microsoft.com/office/powerpoint/2010/main" val="3514285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VR Outreach to Students</a:t>
            </a:r>
            <a:endParaRPr lang="en-US" dirty="0"/>
          </a:p>
        </p:txBody>
      </p:sp>
      <p:sp>
        <p:nvSpPr>
          <p:cNvPr id="3" name="Content Placeholder 2"/>
          <p:cNvSpPr>
            <a:spLocks noGrp="1"/>
          </p:cNvSpPr>
          <p:nvPr>
            <p:ph idx="1"/>
          </p:nvPr>
        </p:nvSpPr>
        <p:spPr/>
        <p:txBody>
          <a:bodyPr>
            <a:normAutofit/>
          </a:bodyPr>
          <a:lstStyle/>
          <a:p>
            <a:r>
              <a:rPr lang="en-US" dirty="0"/>
              <a:t>VR </a:t>
            </a:r>
            <a:r>
              <a:rPr lang="en-US" dirty="0" smtClean="0"/>
              <a:t>must inform students </a:t>
            </a:r>
            <a:r>
              <a:rPr lang="en-US" dirty="0"/>
              <a:t>of the purpose of the VR program, the application procedures, the eligibility requirements, and the potential scope of services that may be available ... as early as possible during the transition planning process</a:t>
            </a:r>
            <a:r>
              <a:rPr lang="en-US" dirty="0" smtClean="0"/>
              <a:t>.</a:t>
            </a:r>
          </a:p>
          <a:p>
            <a:r>
              <a:rPr lang="en-US" dirty="0" smtClean="0"/>
              <a:t>The reason is </a:t>
            </a:r>
            <a:r>
              <a:rPr lang="en-US" dirty="0"/>
              <a:t>“to enable students with disabilities to make an informed choice on whether to apply for VR services while still in school.”  </a:t>
            </a:r>
            <a:endParaRPr lang="en-US" dirty="0" smtClean="0"/>
          </a:p>
          <a:p>
            <a:r>
              <a:rPr lang="en-US" dirty="0" smtClean="0"/>
              <a:t>In </a:t>
            </a:r>
            <a:r>
              <a:rPr lang="en-US" dirty="0"/>
              <a:t>other words, it is the student’s, and family’s choice about whether to apply for VR services while still in school</a:t>
            </a:r>
            <a:r>
              <a:rPr lang="en-US" dirty="0" smtClean="0"/>
              <a:t>.</a:t>
            </a:r>
            <a:endParaRPr lang="en-US" dirty="0"/>
          </a:p>
        </p:txBody>
      </p:sp>
      <p:sp>
        <p:nvSpPr>
          <p:cNvPr id="4" name="Slide Number Placeholder 3"/>
          <p:cNvSpPr>
            <a:spLocks noGrp="1"/>
          </p:cNvSpPr>
          <p:nvPr>
            <p:ph type="sldNum" sz="quarter" idx="12"/>
          </p:nvPr>
        </p:nvSpPr>
        <p:spPr/>
        <p:txBody>
          <a:bodyPr/>
          <a:lstStyle/>
          <a:p>
            <a:fld id="{5F644325-41DD-44F5-A916-7FB35C1DED85}" type="slidenum">
              <a:rPr lang="en-US" smtClean="0"/>
              <a:t>9</a:t>
            </a:fld>
            <a:endParaRPr lang="en-US" dirty="0"/>
          </a:p>
        </p:txBody>
      </p:sp>
    </p:spTree>
    <p:extLst>
      <p:ext uri="{BB962C8B-B14F-4D97-AF65-F5344CB8AC3E}">
        <p14:creationId xmlns:p14="http://schemas.microsoft.com/office/powerpoint/2010/main" val="4605186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2935</TotalTime>
  <Words>1409</Words>
  <Application>Microsoft Office PowerPoint</Application>
  <PresentationFormat>On-screen Show (4:3)</PresentationFormat>
  <Paragraphs>183</Paragraphs>
  <Slides>23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Clarity</vt:lpstr>
      <vt:lpstr>Unraveling the Mysteries of pre-employment transition services under WIOA</vt:lpstr>
      <vt:lpstr>Disclaimer</vt:lpstr>
      <vt:lpstr>Wise Words To Ponder… </vt:lpstr>
      <vt:lpstr>Congressional Intent for WIOA </vt:lpstr>
      <vt:lpstr>Highlights of  WIOA</vt:lpstr>
      <vt:lpstr>How do we accomplish this? </vt:lpstr>
      <vt:lpstr>Role of VR in Transition</vt:lpstr>
      <vt:lpstr>Role of VR in Transition</vt:lpstr>
      <vt:lpstr>VR Outreach to Students</vt:lpstr>
      <vt:lpstr>WIOA Changes</vt:lpstr>
      <vt:lpstr>WIOA Changes</vt:lpstr>
      <vt:lpstr>WIOA Changes</vt:lpstr>
      <vt:lpstr> WIOA Changes: Pre-Employment Transition Services added:  Required Activities  [§ 361.48(a)(2)] </vt:lpstr>
      <vt:lpstr>WIOA Changes: Pre-Employment Transition Services added: Required Activities (cont): [§ 361.48(a)(2)] </vt:lpstr>
      <vt:lpstr> WIOA Changes:  VR’s Responsibilities: Coordination of Pre-Employment Transition Activities [§ 361.48(a)(4)]: </vt:lpstr>
      <vt:lpstr> WIOA Changes:  Authorized Activities With Remaining Funds To Improve Transitions of Students With Disabilities [§ 361.48(a)(3)] </vt:lpstr>
      <vt:lpstr> WIOA Changes:  Authorized Activities With Remaining Funds To Improve Transitions of Students With Disabilities (cont.) [§ 361.48(a)(3)] </vt:lpstr>
      <vt:lpstr>WIOA Changes:  Authorized Activities With Remaining Funds To Improve Transitions of Students With Disabilities (cont.) [§ 361.48(a)(3)] </vt:lpstr>
      <vt:lpstr>Collaboration Under WIOA</vt:lpstr>
      <vt:lpstr>VR Interagency Agreements  [§361.22; §361.24] </vt:lpstr>
      <vt:lpstr>VR Interagency Agreements [§361.22; §361.24]  </vt:lpstr>
      <vt:lpstr>Putting the Theory Into Practice</vt:lpstr>
      <vt:lpstr>Contact Information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Card</dc:creator>
  <cp:lastModifiedBy>Ron Hager</cp:lastModifiedBy>
  <cp:revision>69</cp:revision>
  <cp:lastPrinted>2015-10-01T17:02:48Z</cp:lastPrinted>
  <dcterms:created xsi:type="dcterms:W3CDTF">2012-07-31T15:06:58Z</dcterms:created>
  <dcterms:modified xsi:type="dcterms:W3CDTF">2017-08-31T13:20:26Z</dcterms:modified>
</cp:coreProperties>
</file>