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9" r:id="rId2"/>
    <p:sldId id="342" r:id="rId3"/>
    <p:sldId id="260" r:id="rId4"/>
    <p:sldId id="299" r:id="rId5"/>
    <p:sldId id="314" r:id="rId6"/>
    <p:sldId id="300" r:id="rId7"/>
    <p:sldId id="301" r:id="rId8"/>
    <p:sldId id="302" r:id="rId9"/>
    <p:sldId id="341" r:id="rId10"/>
    <p:sldId id="315" r:id="rId11"/>
    <p:sldId id="303" r:id="rId12"/>
    <p:sldId id="316" r:id="rId13"/>
    <p:sldId id="337" r:id="rId14"/>
    <p:sldId id="338" r:id="rId15"/>
    <p:sldId id="320" r:id="rId16"/>
    <p:sldId id="336" r:id="rId17"/>
    <p:sldId id="334" r:id="rId18"/>
    <p:sldId id="319" r:id="rId19"/>
    <p:sldId id="340" r:id="rId20"/>
    <p:sldId id="322" r:id="rId21"/>
    <p:sldId id="327" r:id="rId22"/>
    <p:sldId id="305" r:id="rId23"/>
    <p:sldId id="328" r:id="rId24"/>
    <p:sldId id="306" r:id="rId25"/>
    <p:sldId id="307" r:id="rId26"/>
    <p:sldId id="309" r:id="rId27"/>
    <p:sldId id="329" r:id="rId28"/>
    <p:sldId id="310" r:id="rId29"/>
    <p:sldId id="312" r:id="rId30"/>
    <p:sldId id="331" r:id="rId31"/>
    <p:sldId id="313" r:id="rId32"/>
    <p:sldId id="330" r:id="rId33"/>
    <p:sldId id="297" r:id="rId34"/>
    <p:sldId id="29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00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14"/>
      </p:cViewPr>
      <p:guideLst>
        <p:guide orient="horz" pos="2160"/>
        <p:guide pos="2880"/>
      </p:guideLst>
    </p:cSldViewPr>
  </p:slideViewPr>
  <p:notesTextViewPr>
    <p:cViewPr>
      <p:scale>
        <a:sx n="1" d="1"/>
        <a:sy n="1" d="1"/>
      </p:scale>
      <p:origin x="0" y="0"/>
    </p:cViewPr>
  </p:notesTextViewPr>
  <p:sorterViewPr>
    <p:cViewPr>
      <p:scale>
        <a:sx n="100" d="100"/>
        <a:sy n="100" d="100"/>
      </p:scale>
      <p:origin x="0" y="-1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C5D3FB-A119-4C1E-A06D-244D4C814722}" type="datetimeFigureOut">
              <a:rPr lang="en-US" smtClean="0"/>
              <a:t>8/31/2017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317F52-419E-4EC9-937D-894308263063}" type="slidenum">
              <a:rPr lang="en-US" smtClean="0"/>
              <a:t>‹#›</a:t>
            </a:fld>
            <a:endParaRPr lang="en-US"/>
          </a:p>
        </p:txBody>
      </p:sp>
    </p:spTree>
    <p:extLst>
      <p:ext uri="{BB962C8B-B14F-4D97-AF65-F5344CB8AC3E}">
        <p14:creationId xmlns:p14="http://schemas.microsoft.com/office/powerpoint/2010/main" val="2819620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53205-2DA5-44C2-B9DC-2A7D892F9366}" type="slidenum">
              <a:rPr lang="en-US" smtClean="0"/>
              <a:t>3</a:t>
            </a:fld>
            <a:endParaRPr lang="en-US"/>
          </a:p>
        </p:txBody>
      </p:sp>
    </p:spTree>
    <p:extLst>
      <p:ext uri="{BB962C8B-B14F-4D97-AF65-F5344CB8AC3E}">
        <p14:creationId xmlns:p14="http://schemas.microsoft.com/office/powerpoint/2010/main" val="2089677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53205-2DA5-44C2-B9DC-2A7D892F9366}" type="slidenum">
              <a:rPr lang="en-US" smtClean="0"/>
              <a:t>4</a:t>
            </a:fld>
            <a:endParaRPr lang="en-US"/>
          </a:p>
        </p:txBody>
      </p:sp>
    </p:spTree>
    <p:extLst>
      <p:ext uri="{BB962C8B-B14F-4D97-AF65-F5344CB8AC3E}">
        <p14:creationId xmlns:p14="http://schemas.microsoft.com/office/powerpoint/2010/main" val="783882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953205-2DA5-44C2-B9DC-2A7D892F9366}" type="slidenum">
              <a:rPr lang="en-US" smtClean="0"/>
              <a:t>5</a:t>
            </a:fld>
            <a:endParaRPr lang="en-US"/>
          </a:p>
        </p:txBody>
      </p:sp>
    </p:spTree>
    <p:extLst>
      <p:ext uri="{BB962C8B-B14F-4D97-AF65-F5344CB8AC3E}">
        <p14:creationId xmlns:p14="http://schemas.microsoft.com/office/powerpoint/2010/main" val="1606664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t>
            </a:r>
            <a:endParaRPr lang="en-US" dirty="0"/>
          </a:p>
        </p:txBody>
      </p:sp>
      <p:sp>
        <p:nvSpPr>
          <p:cNvPr id="4" name="Slide Number Placeholder 3"/>
          <p:cNvSpPr>
            <a:spLocks noGrp="1"/>
          </p:cNvSpPr>
          <p:nvPr>
            <p:ph type="sldNum" sz="quarter" idx="10"/>
          </p:nvPr>
        </p:nvSpPr>
        <p:spPr/>
        <p:txBody>
          <a:bodyPr/>
          <a:lstStyle/>
          <a:p>
            <a:fld id="{66317F52-419E-4EC9-937D-894308263063}" type="slidenum">
              <a:rPr lang="en-US" smtClean="0"/>
              <a:t>23</a:t>
            </a:fld>
            <a:endParaRPr lang="en-US"/>
          </a:p>
        </p:txBody>
      </p:sp>
    </p:spTree>
    <p:extLst>
      <p:ext uri="{BB962C8B-B14F-4D97-AF65-F5344CB8AC3E}">
        <p14:creationId xmlns:p14="http://schemas.microsoft.com/office/powerpoint/2010/main" val="3456024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l="12122" t="17014"/>
          <a:stretch/>
        </p:blipFill>
        <p:spPr>
          <a:xfrm>
            <a:off x="0" y="-4408"/>
            <a:ext cx="4419600" cy="4067003"/>
          </a:xfrm>
          <a:prstGeom prst="rect">
            <a:avLst/>
          </a:prstGeom>
          <a:solidFill>
            <a:srgbClr val="00583D"/>
          </a:solidFill>
        </p:spPr>
      </p:pic>
      <p:sp>
        <p:nvSpPr>
          <p:cNvPr id="2" name="Title 1"/>
          <p:cNvSpPr>
            <a:spLocks noGrp="1"/>
          </p:cNvSpPr>
          <p:nvPr>
            <p:ph type="ctrTitle"/>
          </p:nvPr>
        </p:nvSpPr>
        <p:spPr>
          <a:xfrm>
            <a:off x="4419600" y="914401"/>
            <a:ext cx="4038600" cy="2686050"/>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4419600" y="3886200"/>
            <a:ext cx="40386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0DF9204-34F2-416A-8C43-03E70686184D}"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B0277-2FB6-4401-ABBF-FB44B2DDD4EA}" type="slidenum">
              <a:rPr lang="en-US" smtClean="0"/>
              <a:t>‹#›</a:t>
            </a:fld>
            <a:endParaRPr lang="en-US"/>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4800" y="5638800"/>
            <a:ext cx="2209800" cy="685800"/>
          </a:xfrm>
          <a:prstGeom prst="rect">
            <a:avLst/>
          </a:prstGeom>
        </p:spPr>
      </p:pic>
    </p:spTree>
    <p:extLst>
      <p:ext uri="{BB962C8B-B14F-4D97-AF65-F5344CB8AC3E}">
        <p14:creationId xmlns:p14="http://schemas.microsoft.com/office/powerpoint/2010/main" val="336405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DF9204-34F2-416A-8C43-03E70686184D}"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B0277-2FB6-4401-ABBF-FB44B2DDD4EA}" type="slidenum">
              <a:rPr lang="en-US" smtClean="0"/>
              <a:t>‹#›</a:t>
            </a:fld>
            <a:endParaRPr lang="en-US"/>
          </a:p>
        </p:txBody>
      </p:sp>
      <p:sp>
        <p:nvSpPr>
          <p:cNvPr id="7" name="Isosceles Triangle 6"/>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175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DF9204-34F2-416A-8C43-03E70686184D}"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B0277-2FB6-4401-ABBF-FB44B2DDD4EA}" type="slidenum">
              <a:rPr lang="en-US" smtClean="0"/>
              <a:t>‹#›</a:t>
            </a:fld>
            <a:endParaRPr lang="en-US"/>
          </a:p>
        </p:txBody>
      </p:sp>
      <p:sp>
        <p:nvSpPr>
          <p:cNvPr id="7" name="Isosceles Triangle 6"/>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0207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DF9204-34F2-416A-8C43-03E70686184D}"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B0277-2FB6-4401-ABBF-FB44B2DDD4EA}" type="slidenum">
              <a:rPr lang="en-US" smtClean="0"/>
              <a:t>‹#›</a:t>
            </a:fld>
            <a:endParaRPr lang="en-US"/>
          </a:p>
        </p:txBody>
      </p:sp>
      <p:sp>
        <p:nvSpPr>
          <p:cNvPr id="10" name="Isosceles Triangle 9"/>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7639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DF9204-34F2-416A-8C43-03E70686184D}"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B0277-2FB6-4401-ABBF-FB44B2DDD4EA}" type="slidenum">
              <a:rPr lang="en-US" smtClean="0"/>
              <a:t>‹#›</a:t>
            </a:fld>
            <a:endParaRPr lang="en-US"/>
          </a:p>
        </p:txBody>
      </p:sp>
      <p:sp>
        <p:nvSpPr>
          <p:cNvPr id="8" name="Isosceles Triangle 7"/>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404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DF9204-34F2-416A-8C43-03E70686184D}" type="datetimeFigureOut">
              <a:rPr lang="en-US" smtClean="0"/>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B0277-2FB6-4401-ABBF-FB44B2DDD4EA}" type="slidenum">
              <a:rPr lang="en-US" smtClean="0"/>
              <a:t>‹#›</a:t>
            </a:fld>
            <a:endParaRPr lang="en-US"/>
          </a:p>
        </p:txBody>
      </p:sp>
      <p:sp>
        <p:nvSpPr>
          <p:cNvPr id="8" name="Isosceles Triangle 7"/>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206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DF9204-34F2-416A-8C43-03E70686184D}" type="datetimeFigureOut">
              <a:rPr lang="en-US" smtClean="0"/>
              <a:t>8/31/2017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B0277-2FB6-4401-ABBF-FB44B2DDD4EA}" type="slidenum">
              <a:rPr lang="en-US" smtClean="0"/>
              <a:t>‹#›</a:t>
            </a:fld>
            <a:endParaRPr lang="en-US"/>
          </a:p>
        </p:txBody>
      </p:sp>
      <p:sp>
        <p:nvSpPr>
          <p:cNvPr id="10" name="Isosceles Triangle 9"/>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9644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DF9204-34F2-416A-8C43-03E70686184D}" type="datetimeFigureOut">
              <a:rPr lang="en-US" smtClean="0"/>
              <a:t>8/31/2017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B0277-2FB6-4401-ABBF-FB44B2DDD4EA}" type="slidenum">
              <a:rPr lang="en-US" smtClean="0"/>
              <a:t>‹#›</a:t>
            </a:fld>
            <a:endParaRPr lang="en-US"/>
          </a:p>
        </p:txBody>
      </p:sp>
      <p:sp>
        <p:nvSpPr>
          <p:cNvPr id="6" name="Isosceles Triangle 5"/>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0406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F9204-34F2-416A-8C43-03E70686184D}" type="datetimeFigureOut">
              <a:rPr lang="en-US" smtClean="0"/>
              <a:t>8/31/2017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B0277-2FB6-4401-ABBF-FB44B2DDD4EA}" type="slidenum">
              <a:rPr lang="en-US" smtClean="0"/>
              <a:t>‹#›</a:t>
            </a:fld>
            <a:endParaRPr lang="en-US"/>
          </a:p>
        </p:txBody>
      </p:sp>
      <p:sp>
        <p:nvSpPr>
          <p:cNvPr id="5" name="Isosceles Triangle 4"/>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4493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DF9204-34F2-416A-8C43-03E70686184D}" type="datetimeFigureOut">
              <a:rPr lang="en-US" smtClean="0"/>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B0277-2FB6-4401-ABBF-FB44B2DDD4EA}" type="slidenum">
              <a:rPr lang="en-US" smtClean="0"/>
              <a:t>‹#›</a:t>
            </a:fld>
            <a:endParaRPr lang="en-US"/>
          </a:p>
        </p:txBody>
      </p:sp>
      <p:sp>
        <p:nvSpPr>
          <p:cNvPr id="8" name="Isosceles Triangle 7"/>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777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DF9204-34F2-416A-8C43-03E70686184D}" type="datetimeFigureOut">
              <a:rPr lang="en-US" smtClean="0"/>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B0277-2FB6-4401-ABBF-FB44B2DDD4EA}" type="slidenum">
              <a:rPr lang="en-US" smtClean="0"/>
              <a:t>‹#›</a:t>
            </a:fld>
            <a:endParaRPr lang="en-US"/>
          </a:p>
        </p:txBody>
      </p:sp>
      <p:sp>
        <p:nvSpPr>
          <p:cNvPr id="8" name="Isosceles Triangle 7"/>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65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F9204-34F2-416A-8C43-03E70686184D}" type="datetimeFigureOut">
              <a:rPr lang="en-US" smtClean="0"/>
              <a:t>8/31/2017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B0277-2FB6-4401-ABBF-FB44B2DDD4EA}" type="slidenum">
              <a:rPr lang="en-US" smtClean="0"/>
              <a:t>‹#›</a:t>
            </a:fld>
            <a:endParaRPr lang="en-US"/>
          </a:p>
        </p:txBody>
      </p:sp>
      <p:sp>
        <p:nvSpPr>
          <p:cNvPr id="7" name="Rectangle 6"/>
          <p:cNvSpPr/>
          <p:nvPr userDrawn="1"/>
        </p:nvSpPr>
        <p:spPr>
          <a:xfrm>
            <a:off x="8763000" y="0"/>
            <a:ext cx="381000" cy="685800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8667278" y="0"/>
            <a:ext cx="76200" cy="6862408"/>
          </a:xfrm>
          <a:prstGeom prst="rect">
            <a:avLst/>
          </a:prstGeom>
          <a:solidFill>
            <a:srgbClr val="00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3031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federalregister.gov/select-citation/2016/08/19/34-CFR-361.2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dol.gov/whd/regs/compliance/whdfs39h.pdf" TargetMode="External"/><Relationship Id="rId2" Type="http://schemas.openxmlformats.org/officeDocument/2006/relationships/hyperlink" Target="https://www.dol.gov/whd/workerswithdisabilities/fab.htm" TargetMode="External"/><Relationship Id="rId1" Type="http://schemas.openxmlformats.org/officeDocument/2006/relationships/slideLayout" Target="../slideLayouts/slideLayout2.xml"/><Relationship Id="rId5" Type="http://schemas.openxmlformats.org/officeDocument/2006/relationships/hyperlink" Target="https://www.dol.gov/whd/workerswithdisabilities/keynews.htm" TargetMode="External"/><Relationship Id="rId4" Type="http://schemas.openxmlformats.org/officeDocument/2006/relationships/hyperlink" Target="https://www.dol.gov/whd/specialemployment/14cLetter_July2016.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cheryl.bates-harris@ndrn.org" TargetMode="External"/><Relationship Id="rId2" Type="http://schemas.openxmlformats.org/officeDocument/2006/relationships/hyperlink" Target="mailto:amy.scherer@ndrn.org" TargetMode="External"/><Relationship Id="rId1" Type="http://schemas.openxmlformats.org/officeDocument/2006/relationships/slideLayout" Target="../slideLayouts/slideLayout2.xml"/><Relationship Id="rId4" Type="http://schemas.openxmlformats.org/officeDocument/2006/relationships/hyperlink" Target="mailto:ron.hager@ndrn.org"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077200" cy="3733800"/>
          </a:xfrm>
        </p:spPr>
        <p:txBody>
          <a:bodyPr>
            <a:normAutofit/>
          </a:bodyPr>
          <a:lstStyle/>
          <a:p>
            <a:r>
              <a:rPr lang="en-US" sz="3000" b="1" dirty="0">
                <a:solidFill>
                  <a:schemeClr val="tx1">
                    <a:lumMod val="95000"/>
                    <a:lumOff val="5000"/>
                  </a:schemeClr>
                </a:solidFill>
              </a:rPr>
              <a:t>Overview Of The New Federal Regulations Implementing The Rehabilitation Act, As Amended By Title IV Of The Workforce Innovation and Opportunity Act (WIOA</a:t>
            </a:r>
            <a:r>
              <a:rPr lang="en-US" sz="3000" b="1" dirty="0" smtClean="0">
                <a:solidFill>
                  <a:schemeClr val="tx1">
                    <a:lumMod val="95000"/>
                    <a:lumOff val="5000"/>
                  </a:schemeClr>
                </a:solidFill>
              </a:rPr>
              <a:t>):</a:t>
            </a:r>
            <a:r>
              <a:rPr lang="en-US" sz="3000" dirty="0" smtClean="0">
                <a:solidFill>
                  <a:schemeClr val="tx1">
                    <a:lumMod val="95000"/>
                    <a:lumOff val="5000"/>
                  </a:schemeClr>
                </a:solidFill>
              </a:rPr>
              <a:t/>
            </a:r>
            <a:br>
              <a:rPr lang="en-US" sz="3000" dirty="0" smtClean="0">
                <a:solidFill>
                  <a:schemeClr val="tx1">
                    <a:lumMod val="95000"/>
                    <a:lumOff val="5000"/>
                  </a:schemeClr>
                </a:solidFill>
              </a:rPr>
            </a:br>
            <a:r>
              <a:rPr lang="en-US" sz="3000" dirty="0" smtClean="0">
                <a:solidFill>
                  <a:schemeClr val="tx1">
                    <a:lumMod val="95000"/>
                    <a:lumOff val="5000"/>
                  </a:schemeClr>
                </a:solidFill>
              </a:rPr>
              <a:t/>
            </a:r>
            <a:br>
              <a:rPr lang="en-US" sz="3000" dirty="0" smtClean="0">
                <a:solidFill>
                  <a:schemeClr val="tx1">
                    <a:lumMod val="95000"/>
                    <a:lumOff val="5000"/>
                  </a:schemeClr>
                </a:solidFill>
              </a:rPr>
            </a:br>
            <a:r>
              <a:rPr lang="en-US" sz="3200" b="1" dirty="0" smtClean="0">
                <a:solidFill>
                  <a:schemeClr val="tx1">
                    <a:lumMod val="95000"/>
                    <a:lumOff val="5000"/>
                  </a:schemeClr>
                </a:solidFill>
              </a:rPr>
              <a:t>Understanding Section 511 and Its Impact on People with Disabilities</a:t>
            </a:r>
            <a:endParaRPr lang="en-US" sz="3000" dirty="0"/>
          </a:p>
        </p:txBody>
      </p:sp>
      <p:sp>
        <p:nvSpPr>
          <p:cNvPr id="4" name="Rectangle 3"/>
          <p:cNvSpPr/>
          <p:nvPr/>
        </p:nvSpPr>
        <p:spPr>
          <a:xfrm>
            <a:off x="1676400" y="3657600"/>
            <a:ext cx="5715000" cy="2308324"/>
          </a:xfrm>
          <a:prstGeom prst="rect">
            <a:avLst/>
          </a:prstGeom>
        </p:spPr>
        <p:txBody>
          <a:bodyPr wrap="square">
            <a:spAutoFit/>
          </a:bodyPr>
          <a:lstStyle/>
          <a:p>
            <a:pPr algn="ctr"/>
            <a:r>
              <a:rPr lang="en-US" sz="2400" b="1" dirty="0" smtClean="0">
                <a:solidFill>
                  <a:srgbClr val="000000"/>
                </a:solidFill>
                <a:ea typeface="Times New Roman" panose="02020603050405020304" pitchFamily="18" charset="0"/>
                <a:cs typeface="Times New Roman" panose="02020603050405020304" pitchFamily="18" charset="0"/>
              </a:rPr>
              <a:t>Presenters: </a:t>
            </a:r>
            <a:r>
              <a:rPr lang="en-US" sz="2400" dirty="0" smtClean="0">
                <a:solidFill>
                  <a:srgbClr val="000000"/>
                </a:solidFill>
                <a:ea typeface="Times New Roman" panose="02020603050405020304" pitchFamily="18" charset="0"/>
                <a:cs typeface="Times New Roman" panose="02020603050405020304" pitchFamily="18" charset="0"/>
              </a:rPr>
              <a:t> </a:t>
            </a:r>
          </a:p>
          <a:p>
            <a:pPr algn="ctr"/>
            <a:r>
              <a:rPr lang="en-US" sz="2400" dirty="0" smtClean="0">
                <a:solidFill>
                  <a:srgbClr val="000000"/>
                </a:solidFill>
                <a:ea typeface="Times New Roman" panose="02020603050405020304" pitchFamily="18" charset="0"/>
                <a:cs typeface="Times New Roman" panose="02020603050405020304" pitchFamily="18" charset="0"/>
              </a:rPr>
              <a:t>Cheryl Bates-Harris</a:t>
            </a:r>
          </a:p>
          <a:p>
            <a:pPr algn="ctr"/>
            <a:r>
              <a:rPr lang="en-US" sz="2400" dirty="0" smtClean="0">
                <a:solidFill>
                  <a:srgbClr val="000000"/>
                </a:solidFill>
                <a:ea typeface="Times New Roman" panose="02020603050405020304" pitchFamily="18" charset="0"/>
                <a:cs typeface="Times New Roman" panose="02020603050405020304" pitchFamily="18" charset="0"/>
              </a:rPr>
              <a:t>Ron Hager</a:t>
            </a:r>
          </a:p>
          <a:p>
            <a:pPr algn="ctr"/>
            <a:r>
              <a:rPr lang="en-US" sz="2400" dirty="0" smtClean="0">
                <a:solidFill>
                  <a:srgbClr val="000000"/>
                </a:solidFill>
                <a:ea typeface="Times New Roman" panose="02020603050405020304" pitchFamily="18" charset="0"/>
                <a:cs typeface="Times New Roman" panose="02020603050405020304" pitchFamily="18" charset="0"/>
              </a:rPr>
              <a:t>Amy Scherer </a:t>
            </a:r>
          </a:p>
          <a:p>
            <a:pPr algn="ctr"/>
            <a:r>
              <a:rPr lang="en-US" sz="2400" dirty="0">
                <a:solidFill>
                  <a:schemeClr val="tx1">
                    <a:lumMod val="95000"/>
                    <a:lumOff val="5000"/>
                  </a:schemeClr>
                </a:solidFill>
              </a:rPr>
              <a:t>National Disability Rights Network (NDRN</a:t>
            </a:r>
            <a:r>
              <a:rPr lang="en-US" sz="2400" dirty="0" smtClean="0">
                <a:solidFill>
                  <a:schemeClr val="tx1">
                    <a:lumMod val="95000"/>
                    <a:lumOff val="5000"/>
                  </a:schemeClr>
                </a:solidFill>
              </a:rPr>
              <a:t>)</a:t>
            </a:r>
          </a:p>
          <a:p>
            <a:pPr algn="ctr"/>
            <a:r>
              <a:rPr lang="en-US" sz="2400" smtClean="0">
                <a:solidFill>
                  <a:schemeClr val="tx1">
                    <a:lumMod val="95000"/>
                    <a:lumOff val="5000"/>
                  </a:schemeClr>
                </a:solidFill>
              </a:rPr>
              <a:t>May 22, 2017</a:t>
            </a:r>
            <a:endParaRPr lang="en-US" sz="2400" dirty="0" smtClean="0">
              <a:solidFill>
                <a:schemeClr val="tx1">
                  <a:lumMod val="95000"/>
                  <a:lumOff val="5000"/>
                </a:schemeClr>
              </a:solidFill>
            </a:endParaRPr>
          </a:p>
        </p:txBody>
      </p:sp>
    </p:spTree>
    <p:extLst>
      <p:ext uri="{BB962C8B-B14F-4D97-AF65-F5344CB8AC3E}">
        <p14:creationId xmlns:p14="http://schemas.microsoft.com/office/powerpoint/2010/main" val="1008250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Prerequisites for Considering Sub-Minimum Wage Employment [</a:t>
            </a:r>
            <a:r>
              <a:rPr lang="en-US" altLang="en-US" sz="3600" dirty="0" smtClean="0"/>
              <a:t>§397.20]</a:t>
            </a:r>
            <a:endParaRPr lang="en-US" sz="3600" dirty="0"/>
          </a:p>
        </p:txBody>
      </p:sp>
      <p:sp>
        <p:nvSpPr>
          <p:cNvPr id="3" name="Content Placeholder 2"/>
          <p:cNvSpPr>
            <a:spLocks noGrp="1"/>
          </p:cNvSpPr>
          <p:nvPr>
            <p:ph idx="1"/>
          </p:nvPr>
        </p:nvSpPr>
        <p:spPr/>
        <p:txBody>
          <a:bodyPr>
            <a:normAutofit fontScale="85000" lnSpcReduction="10000"/>
          </a:bodyPr>
          <a:lstStyle/>
          <a:p>
            <a:pPr marL="0" indent="0" algn="ctr">
              <a:buNone/>
            </a:pPr>
            <a:endParaRPr lang="en-US" sz="3600" b="1" i="1" dirty="0">
              <a:effectLst>
                <a:outerShdw blurRad="38100" dist="38100" dir="2700000" algn="tl">
                  <a:srgbClr val="000000">
                    <a:alpha val="43137"/>
                  </a:srgbClr>
                </a:outerShdw>
              </a:effectLst>
            </a:endParaRPr>
          </a:p>
          <a:p>
            <a:r>
              <a:rPr lang="en-US" sz="4000" dirty="0"/>
              <a:t>The individual has also been given career counseling and information and referral (I&amp;R) services to enable him/her “to explore, discover, experience and attain” competitive, integrated employment and such counseling/referrals are not for subminimum wage employment opportunities.</a:t>
            </a:r>
          </a:p>
          <a:p>
            <a:endParaRPr lang="en-US" sz="3800" dirty="0"/>
          </a:p>
        </p:txBody>
      </p:sp>
      <p:sp>
        <p:nvSpPr>
          <p:cNvPr id="4" name="Slide Number Placeholder 3"/>
          <p:cNvSpPr>
            <a:spLocks noGrp="1"/>
          </p:cNvSpPr>
          <p:nvPr>
            <p:ph type="sldNum" sz="quarter" idx="12"/>
          </p:nvPr>
        </p:nvSpPr>
        <p:spPr/>
        <p:txBody>
          <a:bodyPr/>
          <a:lstStyle/>
          <a:p>
            <a:fld id="{5F644325-41DD-44F5-A916-7FB35C1DED85}" type="slidenum">
              <a:rPr lang="en-US" smtClean="0"/>
              <a:t>10</a:t>
            </a:fld>
            <a:endParaRPr lang="en-US" dirty="0"/>
          </a:p>
        </p:txBody>
      </p:sp>
    </p:spTree>
    <p:extLst>
      <p:ext uri="{BB962C8B-B14F-4D97-AF65-F5344CB8AC3E}">
        <p14:creationId xmlns:p14="http://schemas.microsoft.com/office/powerpoint/2010/main" val="1529137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Section 511: School Responsibilities</a:t>
            </a:r>
            <a:br>
              <a:rPr lang="en-US" dirty="0" smtClean="0"/>
            </a:br>
            <a:r>
              <a:rPr lang="en-US" dirty="0"/>
              <a:t>[</a:t>
            </a:r>
            <a:r>
              <a:rPr lang="en-US" altLang="en-US" dirty="0"/>
              <a:t>§</a:t>
            </a:r>
            <a:r>
              <a:rPr lang="en-US" altLang="en-US" dirty="0" smtClean="0"/>
              <a:t>397.30]</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r>
              <a:rPr lang="en-US" dirty="0"/>
              <a:t>If the individual is a </a:t>
            </a:r>
            <a:r>
              <a:rPr lang="en-US" u="sng" dirty="0" smtClean="0"/>
              <a:t>youth with a disability known to be seeking subminimum wage employment</a:t>
            </a:r>
            <a:r>
              <a:rPr lang="en-US" dirty="0" smtClean="0"/>
              <a:t>, the school should provide VR with documentation that transition services have been received.</a:t>
            </a:r>
          </a:p>
          <a:p>
            <a:endParaRPr lang="en-US" dirty="0" smtClean="0"/>
          </a:p>
          <a:p>
            <a:r>
              <a:rPr lang="en-US" dirty="0" smtClean="0"/>
              <a:t>If the youth refuses, through informed choice, to participate in the required activities, the school must provide the needed documentation. </a:t>
            </a:r>
          </a:p>
          <a:p>
            <a:endParaRPr lang="en-US" dirty="0" smtClean="0"/>
          </a:p>
          <a:p>
            <a:r>
              <a:rPr lang="en-US" dirty="0" smtClean="0"/>
              <a:t>The school should provide the documentation to VR and retain a copy of it. </a:t>
            </a:r>
            <a:r>
              <a:rPr lang="en-US" dirty="0"/>
              <a:t>	</a:t>
            </a:r>
            <a:endParaRPr lang="en-US" dirty="0" smtClean="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11</a:t>
            </a:fld>
            <a:endParaRPr lang="en-US" dirty="0"/>
          </a:p>
        </p:txBody>
      </p:sp>
    </p:spTree>
    <p:extLst>
      <p:ext uri="{BB962C8B-B14F-4D97-AF65-F5344CB8AC3E}">
        <p14:creationId xmlns:p14="http://schemas.microsoft.com/office/powerpoint/2010/main" val="37540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Section 511: School Responsibilities</a:t>
            </a:r>
            <a:br>
              <a:rPr lang="en-US" dirty="0" smtClean="0"/>
            </a:br>
            <a:r>
              <a:rPr lang="en-US" dirty="0"/>
              <a:t>[</a:t>
            </a:r>
            <a:r>
              <a:rPr lang="en-US" altLang="en-US" dirty="0"/>
              <a:t>§</a:t>
            </a:r>
            <a:r>
              <a:rPr lang="en-US" altLang="en-US" dirty="0" smtClean="0"/>
              <a:t>397.30]</a:t>
            </a:r>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Federal Register Comments</a:t>
            </a:r>
            <a:r>
              <a:rPr lang="en-US" dirty="0" smtClean="0"/>
              <a:t>: </a:t>
            </a:r>
            <a:r>
              <a:rPr lang="en-US" dirty="0"/>
              <a:t>While we agree that it is in the best interest of a student with a disability considering subminimum wage employment to be referred by a </a:t>
            </a:r>
            <a:r>
              <a:rPr lang="en-US" dirty="0" smtClean="0"/>
              <a:t>[school] </a:t>
            </a:r>
            <a:r>
              <a:rPr lang="en-US" dirty="0"/>
              <a:t>to </a:t>
            </a:r>
            <a:r>
              <a:rPr lang="en-US" dirty="0" smtClean="0"/>
              <a:t>[VR] in </a:t>
            </a:r>
            <a:r>
              <a:rPr lang="en-US" dirty="0"/>
              <a:t>order to complete the requirements under final § 397.20, we believe that this is best left to </a:t>
            </a:r>
            <a:r>
              <a:rPr lang="en-US" dirty="0" smtClean="0"/>
              <a:t>[VR] and </a:t>
            </a:r>
            <a:r>
              <a:rPr lang="en-US" dirty="0"/>
              <a:t>the </a:t>
            </a:r>
            <a:r>
              <a:rPr lang="en-US" dirty="0" smtClean="0"/>
              <a:t>[school] </a:t>
            </a:r>
            <a:r>
              <a:rPr lang="en-US" dirty="0"/>
              <a:t>to negotiate when developing the interagency agreement required by </a:t>
            </a:r>
            <a:r>
              <a:rPr lang="en-US" dirty="0">
                <a:hlinkClick r:id="rId2"/>
              </a:rPr>
              <a:t>34 CFR 361.22</a:t>
            </a:r>
            <a:r>
              <a:rPr lang="en-US" dirty="0" smtClean="0"/>
              <a:t>.</a:t>
            </a:r>
          </a:p>
          <a:p>
            <a:pPr marL="0" indent="0">
              <a:buNone/>
            </a:pPr>
            <a:r>
              <a:rPr lang="en-US" dirty="0" smtClean="0"/>
              <a:t> </a:t>
            </a:r>
          </a:p>
          <a:p>
            <a:r>
              <a:rPr lang="en-US" dirty="0" smtClean="0"/>
              <a:t>…We </a:t>
            </a:r>
            <a:r>
              <a:rPr lang="en-US" dirty="0"/>
              <a:t>believe that this practice represents the type of coordination and cooperation that should exist between </a:t>
            </a:r>
            <a:r>
              <a:rPr lang="en-US" dirty="0" smtClean="0"/>
              <a:t>[VR and schools] </a:t>
            </a:r>
            <a:r>
              <a:rPr lang="en-US" dirty="0"/>
              <a:t>and enables collaboration with the student with a disability to provide a complete program of services that may result in an employment outcome in competitive integrated employment. </a:t>
            </a:r>
            <a:r>
              <a:rPr lang="en-US" dirty="0" smtClean="0"/>
              <a:t>[FR, page 55721]</a:t>
            </a:r>
            <a:endParaRPr lang="en-US" u="sng" dirty="0" smtClean="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12</a:t>
            </a:fld>
            <a:endParaRPr lang="en-US" dirty="0"/>
          </a:p>
        </p:txBody>
      </p:sp>
    </p:spTree>
    <p:extLst>
      <p:ext uri="{BB962C8B-B14F-4D97-AF65-F5344CB8AC3E}">
        <p14:creationId xmlns:p14="http://schemas.microsoft.com/office/powerpoint/2010/main" val="2532249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t>Schools will no longer be able to contract with entities that hold a 14(c) certificate </a:t>
            </a:r>
            <a:r>
              <a:rPr lang="en-US" sz="2800" u="sng" dirty="0" smtClean="0"/>
              <a:t>for the purpose of operating a program for a youth under which work is compensated at a subminimum wage rate.</a:t>
            </a:r>
          </a:p>
          <a:p>
            <a:pPr marL="0" indent="0">
              <a:buNone/>
            </a:pPr>
            <a:endParaRPr lang="en-US" sz="2800" b="1" dirty="0" smtClean="0"/>
          </a:p>
          <a:p>
            <a:r>
              <a:rPr lang="en-US" sz="2800" dirty="0" smtClean="0"/>
              <a:t>Does </a:t>
            </a:r>
            <a:r>
              <a:rPr lang="en-US" sz="2800" u="sng" dirty="0" smtClean="0"/>
              <a:t>not</a:t>
            </a:r>
            <a:r>
              <a:rPr lang="en-US" sz="2800" dirty="0" smtClean="0"/>
              <a:t> preclude a school from contracting with an entity that holds a 14(c) certificate </a:t>
            </a:r>
            <a:r>
              <a:rPr lang="en-US" sz="2800" u="sng" dirty="0" smtClean="0"/>
              <a:t>if the purpose is the provision of transition or pre-transition services</a:t>
            </a:r>
            <a:r>
              <a:rPr lang="en-US" sz="2800" dirty="0" smtClean="0"/>
              <a:t> so long as they are not compensated at subminimum wage rates.</a:t>
            </a:r>
            <a:endParaRPr lang="en-US" sz="2800" dirty="0"/>
          </a:p>
          <a:p>
            <a:pPr marL="0" indent="0">
              <a:buNone/>
            </a:pPr>
            <a:endParaRPr lang="en-US" sz="2800" b="1" dirty="0" smtClean="0"/>
          </a:p>
          <a:p>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5F644325-41DD-44F5-A916-7FB35C1DED85}" type="slidenum">
              <a:rPr lang="en-US" smtClean="0"/>
              <a:t>13</a:t>
            </a:fld>
            <a:endParaRPr lang="en-US" dirty="0"/>
          </a:p>
        </p:txBody>
      </p:sp>
      <p:sp>
        <p:nvSpPr>
          <p:cNvPr id="4" name="Title 3"/>
          <p:cNvSpPr>
            <a:spLocks noGrp="1"/>
          </p:cNvSpPr>
          <p:nvPr>
            <p:ph type="title"/>
          </p:nvPr>
        </p:nvSpPr>
        <p:spPr/>
        <p:txBody>
          <a:bodyPr/>
          <a:lstStyle/>
          <a:p>
            <a:r>
              <a:rPr lang="en-US" dirty="0"/>
              <a:t> </a:t>
            </a:r>
            <a:r>
              <a:rPr lang="en-US" dirty="0" smtClean="0"/>
              <a:t>Contracting Prohibition [</a:t>
            </a:r>
            <a:r>
              <a:rPr lang="en-US" altLang="en-US" dirty="0" smtClean="0"/>
              <a:t>§397.31]</a:t>
            </a:r>
            <a:endParaRPr lang="en-US" dirty="0"/>
          </a:p>
        </p:txBody>
      </p:sp>
    </p:spTree>
    <p:extLst>
      <p:ext uri="{BB962C8B-B14F-4D97-AF65-F5344CB8AC3E}">
        <p14:creationId xmlns:p14="http://schemas.microsoft.com/office/powerpoint/2010/main" val="3008621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Section 511: Oversight Responsibilities</a:t>
            </a:r>
            <a:endParaRPr lang="en-US" dirty="0"/>
          </a:p>
        </p:txBody>
      </p:sp>
      <p:sp>
        <p:nvSpPr>
          <p:cNvPr id="3" name="Content Placeholder 2"/>
          <p:cNvSpPr>
            <a:spLocks noGrp="1"/>
          </p:cNvSpPr>
          <p:nvPr>
            <p:ph idx="1"/>
          </p:nvPr>
        </p:nvSpPr>
        <p:spPr/>
        <p:txBody>
          <a:bodyPr>
            <a:normAutofit fontScale="62500" lnSpcReduction="20000"/>
          </a:bodyPr>
          <a:lstStyle/>
          <a:p>
            <a:r>
              <a:rPr lang="en-US" u="sng" dirty="0" smtClean="0"/>
              <a:t>Federal Register Comments</a:t>
            </a:r>
            <a:r>
              <a:rPr lang="en-US" dirty="0" smtClean="0"/>
              <a:t>: </a:t>
            </a:r>
            <a:r>
              <a:rPr lang="en-US" dirty="0"/>
              <a:t>B</a:t>
            </a:r>
            <a:r>
              <a:rPr lang="en-US" dirty="0" smtClean="0"/>
              <a:t>oth </a:t>
            </a:r>
            <a:r>
              <a:rPr lang="en-US" dirty="0"/>
              <a:t>the Departments of Education and Labor have responsibilities for oversight under section 511</a:t>
            </a:r>
            <a:r>
              <a:rPr lang="en-US" dirty="0" smtClean="0"/>
              <a:t>.</a:t>
            </a:r>
          </a:p>
          <a:p>
            <a:endParaRPr lang="en-US" dirty="0" smtClean="0"/>
          </a:p>
          <a:p>
            <a:r>
              <a:rPr lang="en-US" dirty="0" smtClean="0"/>
              <a:t>The Department of Education </a:t>
            </a:r>
            <a:r>
              <a:rPr lang="en-US" dirty="0"/>
              <a:t>has sole responsibility for overseeing all requirements under section 511 and final part 397 that relate to </a:t>
            </a:r>
            <a:r>
              <a:rPr lang="en-US" dirty="0" smtClean="0"/>
              <a:t>requirements…such </a:t>
            </a:r>
            <a:r>
              <a:rPr lang="en-US" dirty="0"/>
              <a:t>as the documentation process and the prohibition against a State or local educational agency entering into a contract with an entity holding a special wage certificate for the purpose of operating a program in which a youth is compensated for work at subminimum wage</a:t>
            </a:r>
            <a:r>
              <a:rPr lang="en-US" dirty="0" smtClean="0"/>
              <a:t>.</a:t>
            </a:r>
          </a:p>
          <a:p>
            <a:endParaRPr lang="en-US" dirty="0" smtClean="0"/>
          </a:p>
          <a:p>
            <a:r>
              <a:rPr lang="en-US" dirty="0" smtClean="0"/>
              <a:t>The Department </a:t>
            </a:r>
            <a:r>
              <a:rPr lang="en-US" dirty="0"/>
              <a:t>of Labor, on the other hand, has sole responsibility for overseeing </a:t>
            </a:r>
            <a:r>
              <a:rPr lang="en-US" dirty="0" smtClean="0"/>
              <a:t>requirements…such </a:t>
            </a:r>
            <a:r>
              <a:rPr lang="en-US" dirty="0"/>
              <a:t>as those related to entities holding special wage certificates paying individuals with disabilities subminimum wages without the requirements of section 511 of the Act and final part 397 being met. There is no statutory authority for the </a:t>
            </a:r>
            <a:r>
              <a:rPr lang="en-US" dirty="0" smtClean="0"/>
              <a:t>Department of Education </a:t>
            </a:r>
            <a:r>
              <a:rPr lang="en-US" dirty="0"/>
              <a:t>to compel the Department of Labor to oversee entities, such as </a:t>
            </a:r>
            <a:r>
              <a:rPr lang="en-US" dirty="0" smtClean="0"/>
              <a:t>VR agencies and schools. [FR, page 55722]</a:t>
            </a:r>
            <a:endParaRPr lang="en-US" dirty="0"/>
          </a:p>
          <a:p>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14</a:t>
            </a:fld>
            <a:endParaRPr lang="en-US" dirty="0"/>
          </a:p>
        </p:txBody>
      </p:sp>
    </p:spTree>
    <p:extLst>
      <p:ext uri="{BB962C8B-B14F-4D97-AF65-F5344CB8AC3E}">
        <p14:creationId xmlns:p14="http://schemas.microsoft.com/office/powerpoint/2010/main" val="27860841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VR Responsibilities: More On The Career Counseling Requirements </a:t>
            </a:r>
            <a:r>
              <a:rPr lang="en-US" sz="3600" dirty="0"/>
              <a:t>[</a:t>
            </a:r>
            <a:r>
              <a:rPr lang="en-US" altLang="en-US" sz="3600" dirty="0"/>
              <a:t>§</a:t>
            </a:r>
            <a:r>
              <a:rPr lang="en-US" altLang="en-US" sz="3600" dirty="0" smtClean="0"/>
              <a:t>397.40]</a:t>
            </a:r>
            <a:endParaRPr lang="en-US" sz="3600" dirty="0"/>
          </a:p>
        </p:txBody>
      </p:sp>
      <p:sp>
        <p:nvSpPr>
          <p:cNvPr id="3" name="Content Placeholder 2"/>
          <p:cNvSpPr>
            <a:spLocks noGrp="1"/>
          </p:cNvSpPr>
          <p:nvPr>
            <p:ph idx="1"/>
          </p:nvPr>
        </p:nvSpPr>
        <p:spPr>
          <a:xfrm>
            <a:off x="457200" y="1722437"/>
            <a:ext cx="8229600" cy="4525963"/>
          </a:xfrm>
        </p:spPr>
        <p:txBody>
          <a:bodyPr>
            <a:normAutofit fontScale="70000" lnSpcReduction="20000"/>
          </a:bodyPr>
          <a:lstStyle/>
          <a:p>
            <a:endParaRPr lang="en-US" dirty="0" smtClean="0"/>
          </a:p>
          <a:p>
            <a:r>
              <a:rPr lang="en-US" dirty="0"/>
              <a:t>The timing for the semi-annual provision of career counseling and information and referral services applies only for an individual with a disability who begins employment at subminimum wage on or after the effective date of section 511 (July 22, 2016</a:t>
            </a:r>
            <a:r>
              <a:rPr lang="en-US" dirty="0" smtClean="0"/>
              <a:t>).</a:t>
            </a:r>
          </a:p>
          <a:p>
            <a:endParaRPr lang="en-US" dirty="0"/>
          </a:p>
          <a:p>
            <a:r>
              <a:rPr lang="en-US" dirty="0" smtClean="0"/>
              <a:t> </a:t>
            </a:r>
            <a:r>
              <a:rPr lang="en-US" dirty="0"/>
              <a:t>This means, for example, that an individual who begins employment at subminimum wage on July 30, 2016, must receive the first provision of the semi-annual career counselling and information and referral services no later than January 30, 2017, and the second provision of the semi-annual services no later than July 30, 2017, and the annual set of services no later than July 30, of each year thereafter for as long as the individual maintains subminimum wage employment. </a:t>
            </a:r>
            <a:r>
              <a:rPr lang="en-US" dirty="0" smtClean="0"/>
              <a:t>[FR, page 55724]</a:t>
            </a:r>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15</a:t>
            </a:fld>
            <a:endParaRPr lang="en-US" dirty="0"/>
          </a:p>
        </p:txBody>
      </p:sp>
    </p:spTree>
    <p:extLst>
      <p:ext uri="{BB962C8B-B14F-4D97-AF65-F5344CB8AC3E}">
        <p14:creationId xmlns:p14="http://schemas.microsoft.com/office/powerpoint/2010/main" val="2277187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VR Responsibilities: More On The Career Counseling Requirements </a:t>
            </a:r>
            <a:r>
              <a:rPr lang="en-US" sz="3600" dirty="0"/>
              <a:t>[</a:t>
            </a:r>
            <a:r>
              <a:rPr lang="en-US" altLang="en-US" sz="3600" dirty="0"/>
              <a:t>§</a:t>
            </a:r>
            <a:r>
              <a:rPr lang="en-US" altLang="en-US" sz="3600" dirty="0" smtClean="0"/>
              <a:t>397.40]</a:t>
            </a:r>
            <a:endParaRPr lang="en-US" sz="3600" dirty="0"/>
          </a:p>
        </p:txBody>
      </p:sp>
      <p:sp>
        <p:nvSpPr>
          <p:cNvPr id="3" name="Content Placeholder 2"/>
          <p:cNvSpPr>
            <a:spLocks noGrp="1"/>
          </p:cNvSpPr>
          <p:nvPr>
            <p:ph idx="1"/>
          </p:nvPr>
        </p:nvSpPr>
        <p:spPr>
          <a:xfrm>
            <a:off x="457200" y="1722437"/>
            <a:ext cx="8229600" cy="4525963"/>
          </a:xfrm>
        </p:spPr>
        <p:txBody>
          <a:bodyPr>
            <a:normAutofit/>
          </a:bodyPr>
          <a:lstStyle/>
          <a:p>
            <a:endParaRPr lang="en-US" dirty="0" smtClean="0"/>
          </a:p>
          <a:p>
            <a:r>
              <a:rPr lang="en-US" dirty="0"/>
              <a:t>For individuals who were already employed at subminimum wage when section 511 takes effect (July 22, 2016), the individual must receive career counseling and information and referral services at least once a year. Neither the statute nor these final regulations dictate when those annual reviews must be done. </a:t>
            </a:r>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5F644325-41DD-44F5-A916-7FB35C1DED85}" type="slidenum">
              <a:rPr lang="en-US" smtClean="0"/>
              <a:t>16</a:t>
            </a:fld>
            <a:endParaRPr lang="en-US" dirty="0"/>
          </a:p>
        </p:txBody>
      </p:sp>
    </p:spTree>
    <p:extLst>
      <p:ext uri="{BB962C8B-B14F-4D97-AF65-F5344CB8AC3E}">
        <p14:creationId xmlns:p14="http://schemas.microsoft.com/office/powerpoint/2010/main" val="3266438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t>VR Responsibilities: More On The Career Counseling Requirements </a:t>
            </a:r>
            <a:r>
              <a:rPr lang="en-US" sz="2800" dirty="0"/>
              <a:t>[</a:t>
            </a:r>
            <a:r>
              <a:rPr lang="en-US" altLang="en-US" sz="2800" dirty="0"/>
              <a:t>§</a:t>
            </a:r>
            <a:r>
              <a:rPr lang="en-US" altLang="en-US" sz="2800" dirty="0" smtClean="0"/>
              <a:t>397.40(a)(3) and (4)]</a:t>
            </a:r>
            <a:endParaRPr lang="en-US" sz="2800" dirty="0"/>
          </a:p>
        </p:txBody>
      </p:sp>
      <p:sp>
        <p:nvSpPr>
          <p:cNvPr id="3" name="Content Placeholder 2"/>
          <p:cNvSpPr>
            <a:spLocks noGrp="1"/>
          </p:cNvSpPr>
          <p:nvPr>
            <p:ph idx="1"/>
          </p:nvPr>
        </p:nvSpPr>
        <p:spPr>
          <a:xfrm>
            <a:off x="457200" y="1722437"/>
            <a:ext cx="8229600" cy="4525963"/>
          </a:xfrm>
        </p:spPr>
        <p:txBody>
          <a:bodyPr>
            <a:normAutofit fontScale="70000" lnSpcReduction="20000"/>
          </a:bodyPr>
          <a:lstStyle/>
          <a:p>
            <a:endParaRPr lang="en-US" dirty="0" smtClean="0"/>
          </a:p>
          <a:p>
            <a:pPr marL="0" indent="0" fontAlgn="base">
              <a:buNone/>
            </a:pPr>
            <a:r>
              <a:rPr lang="en-US" dirty="0"/>
              <a:t>(3) The career counseling and information and referral services must be provided in a manner that—</a:t>
            </a:r>
          </a:p>
          <a:p>
            <a:pPr marL="0" indent="0" fontAlgn="base">
              <a:buNone/>
            </a:pPr>
            <a:r>
              <a:rPr lang="en-US" dirty="0" smtClean="0"/>
              <a:t>	(</a:t>
            </a:r>
            <a:r>
              <a:rPr lang="en-US" dirty="0" err="1"/>
              <a:t>i</a:t>
            </a:r>
            <a:r>
              <a:rPr lang="en-US" dirty="0"/>
              <a:t>) Is understandable to the individual with a disability; and</a:t>
            </a:r>
          </a:p>
          <a:p>
            <a:pPr marL="0" indent="0" fontAlgn="base">
              <a:buNone/>
            </a:pPr>
            <a:endParaRPr lang="en-US" dirty="0" smtClean="0"/>
          </a:p>
          <a:p>
            <a:pPr marL="0" indent="0" fontAlgn="base">
              <a:buNone/>
            </a:pPr>
            <a:r>
              <a:rPr lang="en-US" dirty="0" smtClean="0"/>
              <a:t>	(</a:t>
            </a:r>
            <a:r>
              <a:rPr lang="en-US" dirty="0"/>
              <a:t>ii) Facilitates independent decision-making and informed </a:t>
            </a:r>
            <a:r>
              <a:rPr lang="en-US" dirty="0" smtClean="0"/>
              <a:t>	choice </a:t>
            </a:r>
            <a:r>
              <a:rPr lang="en-US" dirty="0"/>
              <a:t>as </a:t>
            </a:r>
            <a:r>
              <a:rPr lang="en-US" dirty="0" smtClean="0"/>
              <a:t>the </a:t>
            </a:r>
            <a:r>
              <a:rPr lang="en-US" dirty="0"/>
              <a:t>individual makes decisions regarding </a:t>
            </a:r>
            <a:r>
              <a:rPr lang="en-US" dirty="0" smtClean="0"/>
              <a:t>	opportunities </a:t>
            </a:r>
            <a:r>
              <a:rPr lang="en-US" dirty="0"/>
              <a:t>for </a:t>
            </a:r>
            <a:r>
              <a:rPr lang="en-US" dirty="0" smtClean="0"/>
              <a:t>competitive </a:t>
            </a:r>
            <a:r>
              <a:rPr lang="en-US" dirty="0"/>
              <a:t>integrated employment </a:t>
            </a:r>
            <a:r>
              <a:rPr lang="en-US" dirty="0" smtClean="0"/>
              <a:t>and 	career </a:t>
            </a:r>
            <a:r>
              <a:rPr lang="en-US" dirty="0"/>
              <a:t>advancement, </a:t>
            </a:r>
            <a:r>
              <a:rPr lang="en-US" dirty="0" smtClean="0"/>
              <a:t>particularly </a:t>
            </a:r>
            <a:r>
              <a:rPr lang="en-US" dirty="0"/>
              <a:t>with respect to supported </a:t>
            </a:r>
            <a:r>
              <a:rPr lang="en-US" dirty="0" smtClean="0"/>
              <a:t>	employment</a:t>
            </a:r>
            <a:r>
              <a:rPr lang="en-US" dirty="0"/>
              <a:t>, including </a:t>
            </a:r>
            <a:r>
              <a:rPr lang="en-US" dirty="0" smtClean="0"/>
              <a:t>	customized </a:t>
            </a:r>
            <a:r>
              <a:rPr lang="en-US" dirty="0"/>
              <a:t>employment.</a:t>
            </a:r>
          </a:p>
          <a:p>
            <a:pPr marL="0" indent="0" fontAlgn="base">
              <a:buNone/>
            </a:pPr>
            <a:endParaRPr lang="en-US" dirty="0" smtClean="0"/>
          </a:p>
          <a:p>
            <a:pPr marL="0" indent="0" fontAlgn="base">
              <a:buNone/>
            </a:pPr>
            <a:r>
              <a:rPr lang="en-US" dirty="0" smtClean="0"/>
              <a:t>(</a:t>
            </a:r>
            <a:r>
              <a:rPr lang="en-US" dirty="0"/>
              <a:t>4) The career counseling and information and referral services provided under this section may include benefits counseling, particularly with regard to the interplay between </a:t>
            </a:r>
            <a:r>
              <a:rPr lang="en-US" dirty="0" smtClean="0"/>
              <a:t>earned </a:t>
            </a:r>
            <a:r>
              <a:rPr lang="en-US" dirty="0"/>
              <a:t>income and income-based financial, medical, and other benefits.</a:t>
            </a:r>
          </a:p>
          <a:p>
            <a:pPr marL="0" indent="0" fontAlgn="base">
              <a:buNone/>
            </a:pPr>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17</a:t>
            </a:fld>
            <a:endParaRPr lang="en-US" dirty="0"/>
          </a:p>
        </p:txBody>
      </p:sp>
    </p:spTree>
    <p:extLst>
      <p:ext uri="{BB962C8B-B14F-4D97-AF65-F5344CB8AC3E}">
        <p14:creationId xmlns:p14="http://schemas.microsoft.com/office/powerpoint/2010/main" val="2978813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VR Responsibilities: Regardless of Individual’s Age </a:t>
            </a:r>
            <a:r>
              <a:rPr lang="en-US" dirty="0"/>
              <a:t>[</a:t>
            </a:r>
            <a:r>
              <a:rPr lang="en-US" altLang="en-US" dirty="0"/>
              <a:t>§</a:t>
            </a:r>
            <a:r>
              <a:rPr lang="en-US" altLang="en-US" dirty="0" smtClean="0"/>
              <a:t>397.40 -- comments]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To clarify, the </a:t>
            </a:r>
            <a:r>
              <a:rPr lang="en-US" dirty="0"/>
              <a:t>services under this </a:t>
            </a:r>
            <a:r>
              <a:rPr lang="en-US" dirty="0" smtClean="0"/>
              <a:t>section (</a:t>
            </a:r>
            <a:r>
              <a:rPr lang="en-US" altLang="en-US" dirty="0"/>
              <a:t>§</a:t>
            </a:r>
            <a:r>
              <a:rPr lang="en-US" altLang="en-US" dirty="0" smtClean="0"/>
              <a:t>397.40)</a:t>
            </a:r>
            <a:r>
              <a:rPr lang="en-US" dirty="0" smtClean="0"/>
              <a:t> </a:t>
            </a:r>
            <a:r>
              <a:rPr lang="en-US" dirty="0"/>
              <a:t>are </a:t>
            </a:r>
            <a:r>
              <a:rPr lang="en-US" u="sng" dirty="0"/>
              <a:t>for any individual in subminimum wage employment</a:t>
            </a:r>
            <a:r>
              <a:rPr lang="en-US" dirty="0"/>
              <a:t>, not just individuals who have been applicants or recipients </a:t>
            </a:r>
            <a:r>
              <a:rPr lang="en-US" dirty="0" smtClean="0"/>
              <a:t>of VR services </a:t>
            </a:r>
            <a:r>
              <a:rPr lang="en-US" dirty="0"/>
              <a:t>or who have been served by the </a:t>
            </a:r>
            <a:r>
              <a:rPr lang="en-US" dirty="0" smtClean="0"/>
              <a:t>VR agency </a:t>
            </a:r>
            <a:r>
              <a:rPr lang="en-US" dirty="0"/>
              <a:t>under another program administered by that agency.</a:t>
            </a:r>
          </a:p>
        </p:txBody>
      </p:sp>
      <p:sp>
        <p:nvSpPr>
          <p:cNvPr id="4" name="Slide Number Placeholder 3"/>
          <p:cNvSpPr>
            <a:spLocks noGrp="1"/>
          </p:cNvSpPr>
          <p:nvPr>
            <p:ph type="sldNum" sz="quarter" idx="12"/>
          </p:nvPr>
        </p:nvSpPr>
        <p:spPr/>
        <p:txBody>
          <a:bodyPr/>
          <a:lstStyle/>
          <a:p>
            <a:fld id="{5F644325-41DD-44F5-A916-7FB35C1DED85}" type="slidenum">
              <a:rPr lang="en-US" smtClean="0"/>
              <a:t>18</a:t>
            </a:fld>
            <a:endParaRPr lang="en-US" dirty="0"/>
          </a:p>
        </p:txBody>
      </p:sp>
    </p:spTree>
    <p:extLst>
      <p:ext uri="{BB962C8B-B14F-4D97-AF65-F5344CB8AC3E}">
        <p14:creationId xmlns:p14="http://schemas.microsoft.com/office/powerpoint/2010/main" val="1686793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VR Responsibilities: Regardless of Individual’s Age </a:t>
            </a:r>
            <a:r>
              <a:rPr lang="en-US" dirty="0"/>
              <a:t>[</a:t>
            </a:r>
            <a:r>
              <a:rPr lang="en-US" altLang="en-US" dirty="0"/>
              <a:t>§</a:t>
            </a:r>
            <a:r>
              <a:rPr lang="en-US" altLang="en-US" dirty="0" smtClean="0"/>
              <a:t>397.40]</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a:t>If an entity that has a </a:t>
            </a:r>
            <a:r>
              <a:rPr lang="en-US" u="sng" dirty="0"/>
              <a:t>14(c) certificate and less than 15 employees</a:t>
            </a:r>
            <a:r>
              <a:rPr lang="en-US" dirty="0"/>
              <a:t>, refers an individual who is employed at a subminimum wage rate by the entity, VR must inform that individual about </a:t>
            </a:r>
            <a:r>
              <a:rPr lang="en-US" u="sng" dirty="0"/>
              <a:t>self-advocacy, peer mentoring training and self-determination opportunities</a:t>
            </a:r>
            <a:r>
              <a:rPr lang="en-US" dirty="0"/>
              <a:t> available in the community </a:t>
            </a:r>
            <a:r>
              <a:rPr lang="en-US" u="sng" dirty="0"/>
              <a:t>within 30 days of the receipt of the referral</a:t>
            </a:r>
            <a:r>
              <a:rPr lang="en-US" dirty="0"/>
              <a:t>.</a:t>
            </a:r>
          </a:p>
          <a:p>
            <a:pPr marL="0" indent="0">
              <a:buNone/>
            </a:pPr>
            <a:endParaRPr lang="en-US" dirty="0"/>
          </a:p>
          <a:p>
            <a:r>
              <a:rPr lang="en-US" dirty="0"/>
              <a:t>These services cannot be provided by a 14(c) certificate holder.</a:t>
            </a: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19</a:t>
            </a:fld>
            <a:endParaRPr lang="en-US" dirty="0"/>
          </a:p>
        </p:txBody>
      </p:sp>
    </p:spTree>
    <p:extLst>
      <p:ext uri="{BB962C8B-B14F-4D97-AF65-F5344CB8AC3E}">
        <p14:creationId xmlns:p14="http://schemas.microsoft.com/office/powerpoint/2010/main" val="2592303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a:t>The contents of </a:t>
            </a:r>
            <a:r>
              <a:rPr lang="en-US"/>
              <a:t>this </a:t>
            </a:r>
            <a:r>
              <a:rPr lang="en-US" smtClean="0"/>
              <a:t>PowerPoint </a:t>
            </a:r>
            <a:r>
              <a:rPr lang="en-US" dirty="0"/>
              <a:t>were developed under a grant from the Department of Education. However, those contents do not necessarily represent the policy of the Department of Education, and you should not assume endorsement by the Federal Government</a:t>
            </a:r>
            <a:r>
              <a:rPr lang="en-US" dirty="0" smtClean="0"/>
              <a:t>.</a:t>
            </a:r>
            <a:endParaRPr lang="en-US" dirty="0"/>
          </a:p>
        </p:txBody>
      </p:sp>
    </p:spTree>
    <p:extLst>
      <p:ext uri="{BB962C8B-B14F-4D97-AF65-F5344CB8AC3E}">
        <p14:creationId xmlns:p14="http://schemas.microsoft.com/office/powerpoint/2010/main" val="3788456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VR Responsibilities: Working With Individuals “Who Are Known” To VR [</a:t>
            </a:r>
            <a:r>
              <a:rPr lang="en-US" altLang="en-US" sz="3200" dirty="0" smtClean="0"/>
              <a:t>§397.40 -- Comments]</a:t>
            </a:r>
            <a:endParaRPr lang="en-US" sz="3200" dirty="0"/>
          </a:p>
        </p:txBody>
      </p:sp>
      <p:sp>
        <p:nvSpPr>
          <p:cNvPr id="3" name="Content Placeholder 2"/>
          <p:cNvSpPr>
            <a:spLocks noGrp="1"/>
          </p:cNvSpPr>
          <p:nvPr>
            <p:ph idx="1"/>
          </p:nvPr>
        </p:nvSpPr>
        <p:spPr/>
        <p:txBody>
          <a:bodyPr>
            <a:normAutofit fontScale="62500" lnSpcReduction="20000"/>
          </a:bodyPr>
          <a:lstStyle/>
          <a:p>
            <a:endParaRPr lang="en-US" dirty="0" smtClean="0"/>
          </a:p>
          <a:p>
            <a:pPr fontAlgn="base"/>
            <a:r>
              <a:rPr lang="en-US" dirty="0"/>
              <a:t>The use of the phrase “who are known” in several sections of these regulations highlights that </a:t>
            </a:r>
            <a:r>
              <a:rPr lang="en-US" dirty="0" smtClean="0"/>
              <a:t>VR </a:t>
            </a:r>
            <a:r>
              <a:rPr lang="en-US" dirty="0"/>
              <a:t>must be aware that an individual with a disability is employed at the subminimum wage level in order to provide the services required by section 511 of </a:t>
            </a:r>
            <a:r>
              <a:rPr lang="en-US" dirty="0" smtClean="0"/>
              <a:t>the [Rehab] </a:t>
            </a:r>
            <a:r>
              <a:rPr lang="en-US" dirty="0"/>
              <a:t>Act and final part 397, including the services and activities required by final § 397.40. </a:t>
            </a:r>
            <a:endParaRPr lang="en-US" dirty="0" smtClean="0"/>
          </a:p>
          <a:p>
            <a:pPr fontAlgn="base"/>
            <a:endParaRPr lang="en-US" dirty="0" smtClean="0"/>
          </a:p>
          <a:p>
            <a:pPr fontAlgn="base"/>
            <a:r>
              <a:rPr lang="en-US" dirty="0" smtClean="0"/>
              <a:t>Such </a:t>
            </a:r>
            <a:r>
              <a:rPr lang="en-US" dirty="0"/>
              <a:t>awareness may be made through </a:t>
            </a:r>
            <a:r>
              <a:rPr lang="en-US" dirty="0" smtClean="0"/>
              <a:t>self-identification </a:t>
            </a:r>
            <a:r>
              <a:rPr lang="en-US" dirty="0"/>
              <a:t>by the individual with a disability, the vocational rehabilitation process, cooperative or coordinated activities with other agencies, or referral to the DSU, including referral by employing entities. </a:t>
            </a:r>
            <a:r>
              <a:rPr lang="en-US" dirty="0" smtClean="0"/>
              <a:t>[FR, page 55725]</a:t>
            </a:r>
          </a:p>
          <a:p>
            <a:pPr marL="0" indent="0" fontAlgn="base">
              <a:buNone/>
            </a:pPr>
            <a:endParaRPr lang="en-US" dirty="0" smtClean="0"/>
          </a:p>
          <a:p>
            <a:pPr fontAlgn="base"/>
            <a:r>
              <a:rPr lang="en-US" dirty="0" smtClean="0"/>
              <a:t>VR has an obligation to conduct outreach and provide services to those unserved and underserved. </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20</a:t>
            </a:fld>
            <a:endParaRPr lang="en-US" dirty="0"/>
          </a:p>
        </p:txBody>
      </p:sp>
    </p:spTree>
    <p:extLst>
      <p:ext uri="{BB962C8B-B14F-4D97-AF65-F5344CB8AC3E}">
        <p14:creationId xmlns:p14="http://schemas.microsoft.com/office/powerpoint/2010/main" val="30654648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VR Responsibilities: Documentation Timeframes [</a:t>
            </a:r>
            <a:r>
              <a:rPr lang="en-US" altLang="en-US" sz="3200" dirty="0" smtClean="0"/>
              <a:t>§397.40(d)]</a:t>
            </a:r>
            <a:endParaRPr lang="en-US" sz="3200" dirty="0"/>
          </a:p>
        </p:txBody>
      </p:sp>
      <p:sp>
        <p:nvSpPr>
          <p:cNvPr id="3" name="Content Placeholder 2"/>
          <p:cNvSpPr>
            <a:spLocks noGrp="1"/>
          </p:cNvSpPr>
          <p:nvPr>
            <p:ph idx="1"/>
          </p:nvPr>
        </p:nvSpPr>
        <p:spPr/>
        <p:txBody>
          <a:bodyPr>
            <a:normAutofit fontScale="92500" lnSpcReduction="10000"/>
          </a:bodyPr>
          <a:lstStyle/>
          <a:p>
            <a:endParaRPr lang="en-US" dirty="0" smtClean="0"/>
          </a:p>
          <a:p>
            <a:pPr fontAlgn="base"/>
            <a:r>
              <a:rPr lang="en-US" dirty="0" smtClean="0"/>
              <a:t>VR has </a:t>
            </a:r>
            <a:r>
              <a:rPr lang="en-US" u="sng" dirty="0" smtClean="0"/>
              <a:t>no later than</a:t>
            </a:r>
            <a:r>
              <a:rPr lang="en-US" dirty="0" smtClean="0"/>
              <a:t> </a:t>
            </a:r>
            <a:r>
              <a:rPr lang="en-US" u="sng" dirty="0" smtClean="0"/>
              <a:t>45 calendar days after the completion of the required activities</a:t>
            </a:r>
            <a:r>
              <a:rPr lang="en-US" dirty="0" smtClean="0"/>
              <a:t> to provide documentation to the individual with a disability.</a:t>
            </a:r>
          </a:p>
          <a:p>
            <a:pPr lvl="1" fontAlgn="base"/>
            <a:r>
              <a:rPr lang="en-US" dirty="0" smtClean="0"/>
              <a:t>No later than 90 days if “extenuating circumstances” exist</a:t>
            </a:r>
          </a:p>
          <a:p>
            <a:pPr lvl="1" fontAlgn="base"/>
            <a:endParaRPr lang="en-US" dirty="0"/>
          </a:p>
          <a:p>
            <a:pPr fontAlgn="base"/>
            <a:r>
              <a:rPr lang="en-US" dirty="0" smtClean="0"/>
              <a:t>VR has </a:t>
            </a:r>
            <a:r>
              <a:rPr lang="en-US" u="sng" dirty="0" smtClean="0"/>
              <a:t>10 calendar days</a:t>
            </a:r>
            <a:r>
              <a:rPr lang="en-US" dirty="0" smtClean="0"/>
              <a:t> to provide documentation of an individual who refused to participate in a required activity</a:t>
            </a:r>
          </a:p>
          <a:p>
            <a:pPr lvl="1" fontAlgn="base"/>
            <a:endParaRPr lang="en-US" u="sng" dirty="0"/>
          </a:p>
        </p:txBody>
      </p:sp>
      <p:sp>
        <p:nvSpPr>
          <p:cNvPr id="4" name="Slide Number Placeholder 3"/>
          <p:cNvSpPr>
            <a:spLocks noGrp="1"/>
          </p:cNvSpPr>
          <p:nvPr>
            <p:ph type="sldNum" sz="quarter" idx="12"/>
          </p:nvPr>
        </p:nvSpPr>
        <p:spPr/>
        <p:txBody>
          <a:bodyPr/>
          <a:lstStyle/>
          <a:p>
            <a:fld id="{5F644325-41DD-44F5-A916-7FB35C1DED85}" type="slidenum">
              <a:rPr lang="en-US" smtClean="0"/>
              <a:t>21</a:t>
            </a:fld>
            <a:endParaRPr lang="en-US" dirty="0"/>
          </a:p>
        </p:txBody>
      </p:sp>
    </p:spTree>
    <p:extLst>
      <p:ext uri="{BB962C8B-B14F-4D97-AF65-F5344CB8AC3E}">
        <p14:creationId xmlns:p14="http://schemas.microsoft.com/office/powerpoint/2010/main" val="3346873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990600"/>
          </a:xfrm>
        </p:spPr>
        <p:txBody>
          <a:bodyPr>
            <a:normAutofit fontScale="90000"/>
          </a:bodyPr>
          <a:lstStyle/>
          <a:p>
            <a:pPr algn="ctr"/>
            <a:r>
              <a:rPr lang="en-US" sz="3600" dirty="0" smtClean="0"/>
              <a:t>Review of </a:t>
            </a:r>
            <a:r>
              <a:rPr lang="en-US" sz="3600" dirty="0"/>
              <a:t>Documentation Process  </a:t>
            </a:r>
            <a:r>
              <a:rPr lang="en-US" sz="3600" dirty="0" smtClean="0"/>
              <a:t/>
            </a:r>
            <a:br>
              <a:rPr lang="en-US" sz="3600" dirty="0" smtClean="0"/>
            </a:br>
            <a:r>
              <a:rPr lang="en-US" sz="3600" dirty="0" smtClean="0"/>
              <a:t>[</a:t>
            </a:r>
            <a:r>
              <a:rPr lang="en-US" altLang="en-US" sz="3600" dirty="0" smtClean="0"/>
              <a:t>§397.50</a:t>
            </a:r>
            <a:r>
              <a:rPr lang="en-US" altLang="en-US" sz="3600" dirty="0"/>
              <a:t>]</a:t>
            </a:r>
            <a:r>
              <a:rPr lang="en-US" sz="3600" dirty="0" smtClean="0"/>
              <a:t> </a:t>
            </a:r>
            <a:endParaRPr lang="en-US" sz="3600" dirty="0"/>
          </a:p>
        </p:txBody>
      </p:sp>
      <p:sp>
        <p:nvSpPr>
          <p:cNvPr id="3" name="Content Placeholder 2"/>
          <p:cNvSpPr>
            <a:spLocks noGrp="1"/>
          </p:cNvSpPr>
          <p:nvPr>
            <p:ph idx="1"/>
          </p:nvPr>
        </p:nvSpPr>
        <p:spPr>
          <a:xfrm>
            <a:off x="457200" y="1173480"/>
            <a:ext cx="8229600" cy="5303520"/>
          </a:xfrm>
        </p:spPr>
        <p:txBody>
          <a:bodyPr>
            <a:noAutofit/>
          </a:bodyPr>
          <a:lstStyle/>
          <a:p>
            <a:r>
              <a:rPr lang="en-US" dirty="0" smtClean="0"/>
              <a:t>The Dept. of Labor, VR, or a contractor with VR, can review the individual documentation that is required and maintained by employers holding 14(c) certificates.</a:t>
            </a:r>
          </a:p>
          <a:p>
            <a:endParaRPr lang="en-US" dirty="0"/>
          </a:p>
          <a:p>
            <a:r>
              <a:rPr lang="en-US" dirty="0" smtClean="0"/>
              <a:t>If deficiencies are noted, they “should” be reported to the Wage and Hour Division of the Department of Labor (WHD)</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22</a:t>
            </a:fld>
            <a:endParaRPr lang="en-US" dirty="0"/>
          </a:p>
        </p:txBody>
      </p:sp>
    </p:spTree>
    <p:extLst>
      <p:ext uri="{BB962C8B-B14F-4D97-AF65-F5344CB8AC3E}">
        <p14:creationId xmlns:p14="http://schemas.microsoft.com/office/powerpoint/2010/main" val="27262377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990600"/>
          </a:xfrm>
        </p:spPr>
        <p:txBody>
          <a:bodyPr>
            <a:normAutofit fontScale="90000"/>
          </a:bodyPr>
          <a:lstStyle/>
          <a:p>
            <a:pPr algn="ctr"/>
            <a:r>
              <a:rPr lang="en-US" sz="3600" dirty="0" smtClean="0"/>
              <a:t>Review of </a:t>
            </a:r>
            <a:r>
              <a:rPr lang="en-US" sz="3600" dirty="0"/>
              <a:t>Documentation Process  </a:t>
            </a:r>
            <a:r>
              <a:rPr lang="en-US" sz="3600" dirty="0" smtClean="0"/>
              <a:t/>
            </a:r>
            <a:br>
              <a:rPr lang="en-US" sz="3600" dirty="0" smtClean="0"/>
            </a:br>
            <a:r>
              <a:rPr lang="en-US" sz="3600" dirty="0" smtClean="0"/>
              <a:t>[</a:t>
            </a:r>
            <a:r>
              <a:rPr lang="en-US" altLang="en-US" sz="3600" dirty="0" smtClean="0"/>
              <a:t>§397.50</a:t>
            </a:r>
            <a:r>
              <a:rPr lang="en-US" altLang="en-US" sz="3600" dirty="0"/>
              <a:t>]</a:t>
            </a:r>
            <a:r>
              <a:rPr lang="en-US" sz="3600" dirty="0" smtClean="0"/>
              <a:t> </a:t>
            </a:r>
            <a:endParaRPr lang="en-US" sz="3600" dirty="0"/>
          </a:p>
        </p:txBody>
      </p:sp>
      <p:sp>
        <p:nvSpPr>
          <p:cNvPr id="3" name="Content Placeholder 2"/>
          <p:cNvSpPr>
            <a:spLocks noGrp="1"/>
          </p:cNvSpPr>
          <p:nvPr>
            <p:ph idx="1"/>
          </p:nvPr>
        </p:nvSpPr>
        <p:spPr>
          <a:xfrm>
            <a:off x="457200" y="1173480"/>
            <a:ext cx="8229600" cy="5303520"/>
          </a:xfrm>
        </p:spPr>
        <p:txBody>
          <a:bodyPr>
            <a:noAutofit/>
          </a:bodyPr>
          <a:lstStyle/>
          <a:p>
            <a:r>
              <a:rPr lang="en-US" sz="2400" dirty="0" smtClean="0"/>
              <a:t>VR </a:t>
            </a:r>
            <a:r>
              <a:rPr lang="en-US" sz="2400" dirty="0"/>
              <a:t>is not required to conduct such reviews and there is no enforcement mechanism for failing to report deficiencies. But, “should” is used instead of “may” to encourage VR to report deficiencies when they are found.</a:t>
            </a:r>
          </a:p>
          <a:p>
            <a:endParaRPr lang="en-US" dirty="0"/>
          </a:p>
          <a:p>
            <a:r>
              <a:rPr lang="en-US" sz="2400" u="sng" dirty="0" smtClean="0"/>
              <a:t>Federal Register comments</a:t>
            </a:r>
            <a:r>
              <a:rPr lang="en-US" sz="2400" dirty="0" smtClean="0"/>
              <a:t>: Because </a:t>
            </a:r>
            <a:r>
              <a:rPr lang="en-US" sz="2400" dirty="0"/>
              <a:t>there is no requirement that these reviews be </a:t>
            </a:r>
            <a:r>
              <a:rPr lang="en-US" sz="2400" dirty="0" smtClean="0"/>
              <a:t>done, </a:t>
            </a:r>
            <a:r>
              <a:rPr lang="en-US" sz="2400" dirty="0"/>
              <a:t>neither the statute nor these final regulations establish a time frame for the reviews. Section 511(e)(B) of the Act provides that the reviews are to be done “at such a time” as may be necessary to fulfill the intent of section 511. Therefore, the timing of any such reviews must be determined </a:t>
            </a:r>
            <a:r>
              <a:rPr lang="en-US" sz="2400" dirty="0" smtClean="0"/>
              <a:t>by [VR] or </a:t>
            </a:r>
            <a:r>
              <a:rPr lang="en-US" sz="2400" dirty="0"/>
              <a:t>the Department of Labor as either deems necessary</a:t>
            </a:r>
            <a:r>
              <a:rPr lang="en-US" sz="2400" dirty="0" smtClean="0"/>
              <a:t>.” [FR, page 55727]</a:t>
            </a:r>
            <a:endParaRPr lang="en-US" sz="2400" u="sng" dirty="0"/>
          </a:p>
        </p:txBody>
      </p:sp>
      <p:sp>
        <p:nvSpPr>
          <p:cNvPr id="4" name="Slide Number Placeholder 3"/>
          <p:cNvSpPr>
            <a:spLocks noGrp="1"/>
          </p:cNvSpPr>
          <p:nvPr>
            <p:ph type="sldNum" sz="quarter" idx="12"/>
          </p:nvPr>
        </p:nvSpPr>
        <p:spPr/>
        <p:txBody>
          <a:bodyPr/>
          <a:lstStyle/>
          <a:p>
            <a:fld id="{5F644325-41DD-44F5-A916-7FB35C1DED85}" type="slidenum">
              <a:rPr lang="en-US" smtClean="0"/>
              <a:t>23</a:t>
            </a:fld>
            <a:endParaRPr lang="en-US" dirty="0"/>
          </a:p>
        </p:txBody>
      </p:sp>
    </p:spTree>
    <p:extLst>
      <p:ext uri="{BB962C8B-B14F-4D97-AF65-F5344CB8AC3E}">
        <p14:creationId xmlns:p14="http://schemas.microsoft.com/office/powerpoint/2010/main" val="27519894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990600"/>
          </a:xfrm>
        </p:spPr>
        <p:txBody>
          <a:bodyPr>
            <a:noAutofit/>
          </a:bodyPr>
          <a:lstStyle/>
          <a:p>
            <a:pPr algn="ctr"/>
            <a:r>
              <a:rPr lang="en-US" sz="3200" dirty="0" smtClean="0"/>
              <a:t>Enforcement by the Wage and Hour Division (WHD)</a:t>
            </a:r>
            <a:endParaRPr lang="en-US" sz="3200" dirty="0"/>
          </a:p>
        </p:txBody>
      </p:sp>
      <p:sp>
        <p:nvSpPr>
          <p:cNvPr id="3" name="Content Placeholder 2"/>
          <p:cNvSpPr>
            <a:spLocks noGrp="1"/>
          </p:cNvSpPr>
          <p:nvPr>
            <p:ph idx="1"/>
          </p:nvPr>
        </p:nvSpPr>
        <p:spPr>
          <a:xfrm>
            <a:off x="457200" y="1173480"/>
            <a:ext cx="8229600" cy="5303520"/>
          </a:xfrm>
        </p:spPr>
        <p:txBody>
          <a:bodyPr>
            <a:noAutofit/>
          </a:bodyPr>
          <a:lstStyle/>
          <a:p>
            <a:r>
              <a:rPr lang="en-US" sz="2800" dirty="0" smtClean="0"/>
              <a:t>The </a:t>
            </a:r>
            <a:r>
              <a:rPr lang="en-US" sz="2800" dirty="0"/>
              <a:t>WHD is charged with oversight of the requirements of section 14(c), including the issuance of certificates necessary for an employer to pay a subminimum wage.  </a:t>
            </a:r>
            <a:endParaRPr lang="en-US" sz="2800" dirty="0" smtClean="0"/>
          </a:p>
          <a:p>
            <a:endParaRPr lang="en-US" sz="2800" dirty="0"/>
          </a:p>
          <a:p>
            <a:r>
              <a:rPr lang="en-US" sz="2800" dirty="0" smtClean="0"/>
              <a:t>The </a:t>
            </a:r>
            <a:r>
              <a:rPr lang="en-US" sz="2800" dirty="0"/>
              <a:t>documents issued by the WHD to address section 511 include a </a:t>
            </a:r>
            <a:r>
              <a:rPr lang="en-US" sz="2800" u="sng" dirty="0">
                <a:hlinkClick r:id="rId2"/>
              </a:rPr>
              <a:t>Field Assistance Bulletin No. 2016-2</a:t>
            </a:r>
            <a:r>
              <a:rPr lang="en-US" sz="2800" dirty="0"/>
              <a:t>, a new </a:t>
            </a:r>
            <a:r>
              <a:rPr lang="en-US" sz="2800" u="sng" dirty="0">
                <a:hlinkClick r:id="rId3"/>
              </a:rPr>
              <a:t>Fact Sheet (# 39H)</a:t>
            </a:r>
            <a:r>
              <a:rPr lang="en-US" sz="2800" dirty="0"/>
              <a:t> on WIOA and the payment subminimum wages, and a </a:t>
            </a:r>
            <a:r>
              <a:rPr lang="en-US" sz="2800" u="sng" dirty="0">
                <a:hlinkClick r:id="rId4"/>
              </a:rPr>
              <a:t>Letter to 14(c) Certificate Holders</a:t>
            </a:r>
            <a:r>
              <a:rPr lang="en-US" sz="2800" dirty="0"/>
              <a:t>.  The WHD also references the documents in two WHD </a:t>
            </a:r>
            <a:r>
              <a:rPr lang="en-US" sz="2800" u="sng" dirty="0">
                <a:hlinkClick r:id="rId5"/>
              </a:rPr>
              <a:t>Key News</a:t>
            </a:r>
            <a:r>
              <a:rPr lang="en-US" sz="2800" dirty="0"/>
              <a:t> items</a:t>
            </a:r>
            <a:r>
              <a:rPr lang="en-US" sz="2800" dirty="0" smtClean="0"/>
              <a:t>.</a:t>
            </a:r>
          </a:p>
          <a:p>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24</a:t>
            </a:fld>
            <a:endParaRPr lang="en-US" dirty="0"/>
          </a:p>
        </p:txBody>
      </p:sp>
    </p:spTree>
    <p:extLst>
      <p:ext uri="{BB962C8B-B14F-4D97-AF65-F5344CB8AC3E}">
        <p14:creationId xmlns:p14="http://schemas.microsoft.com/office/powerpoint/2010/main" val="3648096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990600"/>
          </a:xfrm>
        </p:spPr>
        <p:txBody>
          <a:bodyPr>
            <a:noAutofit/>
          </a:bodyPr>
          <a:lstStyle/>
          <a:p>
            <a:pPr algn="ctr"/>
            <a:r>
              <a:rPr lang="en-US" sz="3200" dirty="0" smtClean="0"/>
              <a:t>Enforcement by the Wage and Hour Division (WHD)</a:t>
            </a:r>
            <a:endParaRPr lang="en-US" sz="3200" dirty="0"/>
          </a:p>
        </p:txBody>
      </p:sp>
      <p:sp>
        <p:nvSpPr>
          <p:cNvPr id="3" name="Content Placeholder 2"/>
          <p:cNvSpPr>
            <a:spLocks noGrp="1"/>
          </p:cNvSpPr>
          <p:nvPr>
            <p:ph idx="1"/>
          </p:nvPr>
        </p:nvSpPr>
        <p:spPr>
          <a:xfrm>
            <a:off x="457200" y="1173480"/>
            <a:ext cx="8229600" cy="5303520"/>
          </a:xfrm>
        </p:spPr>
        <p:txBody>
          <a:bodyPr>
            <a:noAutofit/>
          </a:bodyPr>
          <a:lstStyle/>
          <a:p>
            <a:r>
              <a:rPr lang="en-US" sz="2400" dirty="0" smtClean="0"/>
              <a:t>The </a:t>
            </a:r>
            <a:r>
              <a:rPr lang="en-US" sz="2400" dirty="0"/>
              <a:t>most important WHD enforcement statement about section 511 is contained in the Field Assistance Bulletin.  </a:t>
            </a:r>
            <a:endParaRPr lang="en-US" sz="2400" dirty="0" smtClean="0"/>
          </a:p>
          <a:p>
            <a:endParaRPr lang="en-US" sz="2400" dirty="0"/>
          </a:p>
          <a:p>
            <a:r>
              <a:rPr lang="en-US" sz="2400" dirty="0" smtClean="0"/>
              <a:t>In </a:t>
            </a:r>
            <a:r>
              <a:rPr lang="en-US" sz="2400" dirty="0"/>
              <a:t>the Bulletin WHD states that “if an employer fails to comply with any of the section 511 criteria for payment of a subminimum wage, the Secretary may assess back pay and any other appropriate relief in the same manner as he would against any other employer who failed to pay the minimum wage as required by section 6 of the FLSA.” </a:t>
            </a:r>
            <a:endParaRPr lang="en-US" sz="2400" dirty="0" smtClean="0"/>
          </a:p>
          <a:p>
            <a:r>
              <a:rPr lang="en-US" sz="2400" dirty="0" smtClean="0"/>
              <a:t>This means the employer is subject to the payment of back wages at full minimum wage to the date of the violation </a:t>
            </a:r>
          </a:p>
          <a:p>
            <a:r>
              <a:rPr lang="en-US" sz="2400" dirty="0" smtClean="0"/>
              <a:t>[Field </a:t>
            </a:r>
            <a:r>
              <a:rPr lang="en-US" sz="2400" dirty="0"/>
              <a:t>Assistance Bulletin No. 2016-2 (July 27, 2016), </a:t>
            </a:r>
            <a:r>
              <a:rPr lang="en-US" sz="2400" dirty="0" smtClean="0"/>
              <a:t>page </a:t>
            </a:r>
            <a:r>
              <a:rPr lang="en-US" sz="2400" dirty="0"/>
              <a:t>2</a:t>
            </a:r>
            <a:r>
              <a:rPr lang="en-US" sz="2400" dirty="0" smtClean="0"/>
              <a:t>.]  </a:t>
            </a:r>
          </a:p>
          <a:p>
            <a:endParaRPr lang="en-US" sz="2400" dirty="0"/>
          </a:p>
        </p:txBody>
      </p:sp>
      <p:sp>
        <p:nvSpPr>
          <p:cNvPr id="4" name="Slide Number Placeholder 3"/>
          <p:cNvSpPr>
            <a:spLocks noGrp="1"/>
          </p:cNvSpPr>
          <p:nvPr>
            <p:ph type="sldNum" sz="quarter" idx="12"/>
          </p:nvPr>
        </p:nvSpPr>
        <p:spPr/>
        <p:txBody>
          <a:bodyPr/>
          <a:lstStyle/>
          <a:p>
            <a:fld id="{5F644325-41DD-44F5-A916-7FB35C1DED85}" type="slidenum">
              <a:rPr lang="en-US" smtClean="0"/>
              <a:t>25</a:t>
            </a:fld>
            <a:endParaRPr lang="en-US" dirty="0"/>
          </a:p>
        </p:txBody>
      </p:sp>
    </p:spTree>
    <p:extLst>
      <p:ext uri="{BB962C8B-B14F-4D97-AF65-F5344CB8AC3E}">
        <p14:creationId xmlns:p14="http://schemas.microsoft.com/office/powerpoint/2010/main" val="19326784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990600"/>
          </a:xfrm>
        </p:spPr>
        <p:txBody>
          <a:bodyPr>
            <a:noAutofit/>
          </a:bodyPr>
          <a:lstStyle/>
          <a:p>
            <a:pPr algn="ctr"/>
            <a:r>
              <a:rPr lang="en-US" sz="3200" dirty="0" smtClean="0"/>
              <a:t>Enforcement by the Wage and Hour Division (WHD)</a:t>
            </a:r>
            <a:endParaRPr lang="en-US" sz="3200" dirty="0"/>
          </a:p>
        </p:txBody>
      </p:sp>
      <p:sp>
        <p:nvSpPr>
          <p:cNvPr id="3" name="Content Placeholder 2"/>
          <p:cNvSpPr>
            <a:spLocks noGrp="1"/>
          </p:cNvSpPr>
          <p:nvPr>
            <p:ph idx="1"/>
          </p:nvPr>
        </p:nvSpPr>
        <p:spPr>
          <a:xfrm>
            <a:off x="457200" y="1173480"/>
            <a:ext cx="8229600" cy="5303520"/>
          </a:xfrm>
        </p:spPr>
        <p:txBody>
          <a:bodyPr>
            <a:noAutofit/>
          </a:bodyPr>
          <a:lstStyle/>
          <a:p>
            <a:r>
              <a:rPr lang="en-US" sz="2400" dirty="0"/>
              <a:t>The WHD offers several examples of the date of a violation of section 511:</a:t>
            </a:r>
          </a:p>
          <a:p>
            <a:pPr lvl="1"/>
            <a:r>
              <a:rPr lang="en-US" sz="2400" dirty="0"/>
              <a:t>The hire date for a youth who has not completed all three pre-hire requirements prior to being paid a subminimum wage:</a:t>
            </a:r>
          </a:p>
          <a:p>
            <a:pPr lvl="1"/>
            <a:r>
              <a:rPr lang="en-US" sz="2400" dirty="0"/>
              <a:t>Six months after the start date for any employee who is hired on or after July 22, 2016 and is not provided with the required post-hire counseling and information within six months of employment, </a:t>
            </a:r>
            <a:r>
              <a:rPr lang="en-US" sz="2400" dirty="0" smtClean="0"/>
              <a:t>and/or</a:t>
            </a:r>
            <a:endParaRPr lang="en-US" dirty="0" smtClean="0"/>
          </a:p>
          <a:p>
            <a:pPr lvl="1"/>
            <a:r>
              <a:rPr lang="en-US" sz="2400" dirty="0" smtClean="0"/>
              <a:t>Up </a:t>
            </a:r>
            <a:r>
              <a:rPr lang="en-US" sz="2400" dirty="0"/>
              <a:t>to one or more years for any current employee who is not provided with the required post-hire counseling and information annually after their first year of employment.</a:t>
            </a:r>
          </a:p>
          <a:p>
            <a:endParaRPr lang="en-US" i="1" dirty="0"/>
          </a:p>
          <a:p>
            <a:pPr marL="0" indent="0">
              <a:buNone/>
            </a:pPr>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26</a:t>
            </a:fld>
            <a:endParaRPr lang="en-US" dirty="0"/>
          </a:p>
        </p:txBody>
      </p:sp>
    </p:spTree>
    <p:extLst>
      <p:ext uri="{BB962C8B-B14F-4D97-AF65-F5344CB8AC3E}">
        <p14:creationId xmlns:p14="http://schemas.microsoft.com/office/powerpoint/2010/main" val="38307286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990600"/>
          </a:xfrm>
        </p:spPr>
        <p:txBody>
          <a:bodyPr>
            <a:noAutofit/>
          </a:bodyPr>
          <a:lstStyle/>
          <a:p>
            <a:pPr algn="ctr"/>
            <a:r>
              <a:rPr lang="en-US" sz="3200" dirty="0" smtClean="0"/>
              <a:t>Enforcement by the Wage and Hour Division (WHD)</a:t>
            </a:r>
            <a:endParaRPr lang="en-US" sz="3200" dirty="0"/>
          </a:p>
        </p:txBody>
      </p:sp>
      <p:sp>
        <p:nvSpPr>
          <p:cNvPr id="3" name="Content Placeholder 2"/>
          <p:cNvSpPr>
            <a:spLocks noGrp="1"/>
          </p:cNvSpPr>
          <p:nvPr>
            <p:ph idx="1"/>
          </p:nvPr>
        </p:nvSpPr>
        <p:spPr>
          <a:xfrm>
            <a:off x="457200" y="1173480"/>
            <a:ext cx="8229600" cy="5303520"/>
          </a:xfrm>
        </p:spPr>
        <p:txBody>
          <a:bodyPr>
            <a:noAutofit/>
          </a:bodyPr>
          <a:lstStyle/>
          <a:p>
            <a:pPr lvl="1"/>
            <a:endParaRPr lang="en-US" dirty="0" smtClean="0"/>
          </a:p>
          <a:p>
            <a:r>
              <a:rPr lang="en-US" sz="2400" dirty="0"/>
              <a:t>In addition, 14(c) certificate holders must ensure all current employees paid under the certificate are offered counseling and information about training opportunities by February 1, 2017 to fulfill the requirement that all employees, regardless of age, be provided these opportunities </a:t>
            </a:r>
            <a:r>
              <a:rPr lang="en-US" sz="2400" u="sng" dirty="0"/>
              <a:t>within six months of hire and annually thereafter</a:t>
            </a:r>
            <a:r>
              <a:rPr lang="en-US" sz="2400" dirty="0"/>
              <a:t> in order to be paid a subminimum wage.</a:t>
            </a:r>
          </a:p>
          <a:p>
            <a:endParaRPr lang="en-US" sz="2400" dirty="0"/>
          </a:p>
          <a:p>
            <a:r>
              <a:rPr lang="en-US" sz="2400" dirty="0"/>
              <a:t>[Field Assistance Bulletin No. 2016-2 (July 27, 2016), page 7.]  </a:t>
            </a:r>
          </a:p>
          <a:p>
            <a:endParaRPr lang="en-US" sz="2400" dirty="0"/>
          </a:p>
          <a:p>
            <a:endParaRPr lang="en-US" sz="2400" dirty="0"/>
          </a:p>
          <a:p>
            <a:endParaRPr lang="en-US" i="1" dirty="0"/>
          </a:p>
          <a:p>
            <a:pPr marL="0" indent="0">
              <a:buNone/>
            </a:pPr>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27</a:t>
            </a:fld>
            <a:endParaRPr lang="en-US" dirty="0"/>
          </a:p>
        </p:txBody>
      </p:sp>
    </p:spTree>
    <p:extLst>
      <p:ext uri="{BB962C8B-B14F-4D97-AF65-F5344CB8AC3E}">
        <p14:creationId xmlns:p14="http://schemas.microsoft.com/office/powerpoint/2010/main" val="13699380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
            <a:ext cx="8229600" cy="990600"/>
          </a:xfrm>
        </p:spPr>
        <p:txBody>
          <a:bodyPr>
            <a:noAutofit/>
          </a:bodyPr>
          <a:lstStyle/>
          <a:p>
            <a:pPr algn="ctr"/>
            <a:r>
              <a:rPr lang="en-US" sz="3200" dirty="0" smtClean="0"/>
              <a:t>Enforcement by the Wage and Hour Division (WHD)</a:t>
            </a:r>
            <a:endParaRPr lang="en-US" sz="3200" dirty="0"/>
          </a:p>
        </p:txBody>
      </p:sp>
      <p:sp>
        <p:nvSpPr>
          <p:cNvPr id="3" name="Content Placeholder 2"/>
          <p:cNvSpPr>
            <a:spLocks noGrp="1"/>
          </p:cNvSpPr>
          <p:nvPr>
            <p:ph idx="1"/>
          </p:nvPr>
        </p:nvSpPr>
        <p:spPr>
          <a:xfrm>
            <a:off x="457200" y="1173480"/>
            <a:ext cx="8229600" cy="5303520"/>
          </a:xfrm>
        </p:spPr>
        <p:txBody>
          <a:bodyPr>
            <a:noAutofit/>
          </a:bodyPr>
          <a:lstStyle/>
          <a:p>
            <a:endParaRPr lang="en-US" dirty="0" smtClean="0"/>
          </a:p>
          <a:p>
            <a:r>
              <a:rPr lang="en-US" dirty="0"/>
              <a:t> If the employer does not meet the February 1, 2017 deadline, it must pay the full minimum wage to any individual employee for which the requirements are not fulfilled. </a:t>
            </a:r>
            <a:endParaRPr lang="en-US" dirty="0" smtClean="0"/>
          </a:p>
          <a:p>
            <a:endParaRPr lang="en-US" dirty="0"/>
          </a:p>
          <a:p>
            <a:r>
              <a:rPr lang="en-US" dirty="0"/>
              <a:t>[Field Assistance Bulletin No. 2016-2 (July 27, 2016), page </a:t>
            </a:r>
            <a:r>
              <a:rPr lang="en-US" dirty="0" smtClean="0"/>
              <a:t>7.]  </a:t>
            </a:r>
            <a:endParaRPr lang="en-US" dirty="0"/>
          </a:p>
          <a:p>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28</a:t>
            </a:fld>
            <a:endParaRPr lang="en-US" dirty="0"/>
          </a:p>
        </p:txBody>
      </p:sp>
    </p:spTree>
    <p:extLst>
      <p:ext uri="{BB962C8B-B14F-4D97-AF65-F5344CB8AC3E}">
        <p14:creationId xmlns:p14="http://schemas.microsoft.com/office/powerpoint/2010/main" val="18143849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2800" u="sng" dirty="0" smtClean="0"/>
              <a:t>Comments to the Federal Register</a:t>
            </a:r>
            <a:r>
              <a:rPr lang="en-US" sz="2800" dirty="0" smtClean="0"/>
              <a:t>: </a:t>
            </a:r>
            <a:r>
              <a:rPr lang="en-US" dirty="0"/>
              <a:t>PAIR programs have limited monitoring authority. PAIR programs provide advocacy and legal services to protect the rights of individuals with disabilities who are not eligible for services from other components of the protection and advocacy system and whose concerns are beyond the scope of the CAP</a:t>
            </a:r>
            <a:r>
              <a:rPr lang="en-US" dirty="0" smtClean="0"/>
              <a:t>.</a:t>
            </a:r>
          </a:p>
          <a:p>
            <a:pPr marL="0" indent="0">
              <a:buNone/>
            </a:pPr>
            <a:endParaRPr lang="en-US" dirty="0" smtClean="0"/>
          </a:p>
          <a:p>
            <a:r>
              <a:rPr lang="en-US" dirty="0" smtClean="0"/>
              <a:t>Since </a:t>
            </a:r>
            <a:r>
              <a:rPr lang="en-US" dirty="0"/>
              <a:t>section 112 of the Act specifically authorizes the CAP to assist individuals with disabilities receiving services under section 511, such activities would fall outside the scope of the PAIR programs</a:t>
            </a:r>
            <a:r>
              <a:rPr lang="en-US" dirty="0" smtClean="0"/>
              <a:t>. [FR, page 55713]</a:t>
            </a:r>
            <a:endParaRPr lang="en-US" sz="2800" u="sng" dirty="0"/>
          </a:p>
        </p:txBody>
      </p:sp>
      <p:sp>
        <p:nvSpPr>
          <p:cNvPr id="5" name="Slide Number Placeholder 4"/>
          <p:cNvSpPr>
            <a:spLocks noGrp="1"/>
          </p:cNvSpPr>
          <p:nvPr>
            <p:ph type="sldNum" sz="quarter" idx="12"/>
          </p:nvPr>
        </p:nvSpPr>
        <p:spPr/>
        <p:txBody>
          <a:bodyPr/>
          <a:lstStyle/>
          <a:p>
            <a:fld id="{5F644325-41DD-44F5-A916-7FB35C1DED85}" type="slidenum">
              <a:rPr lang="en-US" smtClean="0"/>
              <a:t>29</a:t>
            </a:fld>
            <a:endParaRPr lang="en-US" dirty="0"/>
          </a:p>
        </p:txBody>
      </p:sp>
      <p:sp>
        <p:nvSpPr>
          <p:cNvPr id="4" name="Title 3"/>
          <p:cNvSpPr>
            <a:spLocks noGrp="1"/>
          </p:cNvSpPr>
          <p:nvPr>
            <p:ph type="title"/>
          </p:nvPr>
        </p:nvSpPr>
        <p:spPr/>
        <p:txBody>
          <a:bodyPr/>
          <a:lstStyle/>
          <a:p>
            <a:pPr algn="ctr"/>
            <a:r>
              <a:rPr lang="en-US" dirty="0"/>
              <a:t> </a:t>
            </a:r>
            <a:r>
              <a:rPr lang="en-US" dirty="0" smtClean="0"/>
              <a:t>PAIR’s Role in Section 511</a:t>
            </a:r>
            <a:endParaRPr lang="en-US" dirty="0"/>
          </a:p>
        </p:txBody>
      </p:sp>
    </p:spTree>
    <p:extLst>
      <p:ext uri="{BB962C8B-B14F-4D97-AF65-F5344CB8AC3E}">
        <p14:creationId xmlns:p14="http://schemas.microsoft.com/office/powerpoint/2010/main" val="2342626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8229600" cy="4525963"/>
          </a:xfrm>
        </p:spPr>
        <p:txBody>
          <a:bodyPr>
            <a:normAutofit/>
          </a:bodyPr>
          <a:lstStyle/>
          <a:p>
            <a:endParaRPr lang="en-US" dirty="0" smtClean="0"/>
          </a:p>
          <a:p>
            <a:r>
              <a:rPr lang="en-US" dirty="0" smtClean="0"/>
              <a:t>To </a:t>
            </a:r>
            <a:r>
              <a:rPr lang="en-US" dirty="0"/>
              <a:t>ensure that the federal government plays a leadership role in promoting the employment of individuals with disabilities by assisting states and service providers in fulfilling the aspirations of such individuals to obtain gainful employment. [</a:t>
            </a:r>
            <a:r>
              <a:rPr lang="en-US" altLang="en-US" dirty="0"/>
              <a:t>§397.1]</a:t>
            </a:r>
            <a:endParaRPr lang="en-US" dirty="0"/>
          </a:p>
        </p:txBody>
      </p:sp>
      <p:sp>
        <p:nvSpPr>
          <p:cNvPr id="4" name="Slide Number Placeholder 3"/>
          <p:cNvSpPr>
            <a:spLocks noGrp="1"/>
          </p:cNvSpPr>
          <p:nvPr>
            <p:ph type="sldNum" sz="quarter" idx="12"/>
          </p:nvPr>
        </p:nvSpPr>
        <p:spPr/>
        <p:txBody>
          <a:bodyPr/>
          <a:lstStyle/>
          <a:p>
            <a:fld id="{43AA15BC-E704-4D42-8D40-9D7AFFC12C65}" type="slidenum">
              <a:rPr lang="en-US" smtClean="0"/>
              <a:t>3</a:t>
            </a:fld>
            <a:endParaRPr lang="en-US"/>
          </a:p>
        </p:txBody>
      </p:sp>
      <p:sp>
        <p:nvSpPr>
          <p:cNvPr id="5" name="Title 4"/>
          <p:cNvSpPr>
            <a:spLocks noGrp="1"/>
          </p:cNvSpPr>
          <p:nvPr>
            <p:ph type="title"/>
          </p:nvPr>
        </p:nvSpPr>
        <p:spPr/>
        <p:txBody>
          <a:bodyPr/>
          <a:lstStyle/>
          <a:p>
            <a:r>
              <a:rPr lang="en-US" b="1" dirty="0" smtClean="0"/>
              <a:t>Purpose of Section 511</a:t>
            </a:r>
            <a:endParaRPr lang="en-US" dirty="0"/>
          </a:p>
        </p:txBody>
      </p:sp>
    </p:spTree>
    <p:extLst>
      <p:ext uri="{BB962C8B-B14F-4D97-AF65-F5344CB8AC3E}">
        <p14:creationId xmlns:p14="http://schemas.microsoft.com/office/powerpoint/2010/main" val="40627021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2800" dirty="0"/>
              <a:t>CAP </a:t>
            </a:r>
            <a:r>
              <a:rPr lang="en-US" sz="2800" dirty="0" smtClean="0"/>
              <a:t>services are available to clients and client-applicants seeking services under Section 511 [34 CFR </a:t>
            </a:r>
            <a:r>
              <a:rPr lang="en-US" altLang="en-US" sz="2800" dirty="0" smtClean="0"/>
              <a:t>§370.1]</a:t>
            </a:r>
            <a:endParaRPr lang="en-US" sz="2800" dirty="0"/>
          </a:p>
          <a:p>
            <a:pPr marL="0" indent="0">
              <a:buNone/>
            </a:pPr>
            <a:endParaRPr lang="en-US" sz="2800" b="1" dirty="0" smtClean="0"/>
          </a:p>
          <a:p>
            <a:endParaRPr lang="en-US" dirty="0" smtClean="0"/>
          </a:p>
          <a:p>
            <a:r>
              <a:rPr lang="en-US" sz="2800" dirty="0"/>
              <a:t>This advocacy, whether individual or systemic, </a:t>
            </a:r>
            <a:r>
              <a:rPr lang="en-US" sz="2800" u="sng" dirty="0"/>
              <a:t>must be at the request of the client or client-applicant and must be solely for the purpose of protecting the rights of clients and </a:t>
            </a:r>
            <a:r>
              <a:rPr lang="en-US" sz="2800" u="sng" dirty="0" smtClean="0"/>
              <a:t>client-applicants </a:t>
            </a:r>
            <a:r>
              <a:rPr lang="en-US" sz="2800" u="sng" dirty="0"/>
              <a:t>under the Act or to facilitate their access to services under the Act.</a:t>
            </a:r>
            <a:r>
              <a:rPr lang="en-US" sz="2800" dirty="0"/>
              <a:t> </a:t>
            </a:r>
            <a:r>
              <a:rPr lang="en-US" sz="2800" dirty="0" smtClean="0"/>
              <a:t>[</a:t>
            </a:r>
            <a:r>
              <a:rPr lang="en-US" altLang="en-US" sz="2800" dirty="0" smtClean="0"/>
              <a:t>§112(a)]</a:t>
            </a:r>
            <a:endParaRPr lang="en-US" sz="2800" dirty="0"/>
          </a:p>
        </p:txBody>
      </p:sp>
      <p:sp>
        <p:nvSpPr>
          <p:cNvPr id="5" name="Slide Number Placeholder 4"/>
          <p:cNvSpPr>
            <a:spLocks noGrp="1"/>
          </p:cNvSpPr>
          <p:nvPr>
            <p:ph type="sldNum" sz="quarter" idx="12"/>
          </p:nvPr>
        </p:nvSpPr>
        <p:spPr/>
        <p:txBody>
          <a:bodyPr/>
          <a:lstStyle/>
          <a:p>
            <a:fld id="{5F644325-41DD-44F5-A916-7FB35C1DED85}" type="slidenum">
              <a:rPr lang="en-US" smtClean="0"/>
              <a:t>30</a:t>
            </a:fld>
            <a:endParaRPr lang="en-US" dirty="0"/>
          </a:p>
        </p:txBody>
      </p:sp>
      <p:sp>
        <p:nvSpPr>
          <p:cNvPr id="4" name="Title 3"/>
          <p:cNvSpPr>
            <a:spLocks noGrp="1"/>
          </p:cNvSpPr>
          <p:nvPr>
            <p:ph type="title"/>
          </p:nvPr>
        </p:nvSpPr>
        <p:spPr/>
        <p:txBody>
          <a:bodyPr/>
          <a:lstStyle/>
          <a:p>
            <a:pPr algn="ctr"/>
            <a:r>
              <a:rPr lang="en-US" dirty="0"/>
              <a:t> </a:t>
            </a:r>
            <a:r>
              <a:rPr lang="en-US" dirty="0" smtClean="0"/>
              <a:t>CAP’s Role in Section 511</a:t>
            </a:r>
            <a:endParaRPr lang="en-US" dirty="0"/>
          </a:p>
        </p:txBody>
      </p:sp>
    </p:spTree>
    <p:extLst>
      <p:ext uri="{BB962C8B-B14F-4D97-AF65-F5344CB8AC3E}">
        <p14:creationId xmlns:p14="http://schemas.microsoft.com/office/powerpoint/2010/main" val="23885368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t>In </a:t>
            </a:r>
            <a:r>
              <a:rPr lang="en-US" sz="2800" dirty="0"/>
              <a:t>this situation alone, the CAPs could access relevant records so long as they follow the requirements of the holder of those records, which typically would require the informed written consent of the client or client-applicant. </a:t>
            </a:r>
            <a:endParaRPr lang="en-US" sz="2800" dirty="0" smtClean="0"/>
          </a:p>
          <a:p>
            <a:endParaRPr lang="en-US" sz="2800" dirty="0"/>
          </a:p>
          <a:p>
            <a:r>
              <a:rPr lang="en-US" sz="2800" u="sng" dirty="0" smtClean="0"/>
              <a:t>Comments to the Federal Register</a:t>
            </a:r>
            <a:r>
              <a:rPr lang="en-US" sz="2800" dirty="0" smtClean="0"/>
              <a:t>: “There </a:t>
            </a:r>
            <a:r>
              <a:rPr lang="en-US" sz="2800" dirty="0"/>
              <a:t>is no authority under section 112 for the CAP to engage in advocacy for the sole purpose of gaining general access to records or conducting </a:t>
            </a:r>
            <a:r>
              <a:rPr lang="en-US" sz="2800" dirty="0" smtClean="0"/>
              <a:t>monitoring”. [FR, page 55714] </a:t>
            </a:r>
            <a:endParaRPr lang="en-US" sz="2800" dirty="0"/>
          </a:p>
        </p:txBody>
      </p:sp>
      <p:sp>
        <p:nvSpPr>
          <p:cNvPr id="5" name="Slide Number Placeholder 4"/>
          <p:cNvSpPr>
            <a:spLocks noGrp="1"/>
          </p:cNvSpPr>
          <p:nvPr>
            <p:ph type="sldNum" sz="quarter" idx="12"/>
          </p:nvPr>
        </p:nvSpPr>
        <p:spPr/>
        <p:txBody>
          <a:bodyPr/>
          <a:lstStyle/>
          <a:p>
            <a:fld id="{5F644325-41DD-44F5-A916-7FB35C1DED85}" type="slidenum">
              <a:rPr lang="en-US" smtClean="0"/>
              <a:t>31</a:t>
            </a:fld>
            <a:endParaRPr lang="en-US" dirty="0"/>
          </a:p>
        </p:txBody>
      </p:sp>
      <p:sp>
        <p:nvSpPr>
          <p:cNvPr id="4" name="Title 3"/>
          <p:cNvSpPr>
            <a:spLocks noGrp="1"/>
          </p:cNvSpPr>
          <p:nvPr>
            <p:ph type="title"/>
          </p:nvPr>
        </p:nvSpPr>
        <p:spPr/>
        <p:txBody>
          <a:bodyPr/>
          <a:lstStyle/>
          <a:p>
            <a:pPr algn="ctr"/>
            <a:r>
              <a:rPr lang="en-US" dirty="0"/>
              <a:t> </a:t>
            </a:r>
            <a:r>
              <a:rPr lang="en-US" dirty="0" smtClean="0"/>
              <a:t>CAP’s Role in Section 511</a:t>
            </a:r>
            <a:endParaRPr lang="en-US" dirty="0"/>
          </a:p>
        </p:txBody>
      </p:sp>
    </p:spTree>
    <p:extLst>
      <p:ext uri="{BB962C8B-B14F-4D97-AF65-F5344CB8AC3E}">
        <p14:creationId xmlns:p14="http://schemas.microsoft.com/office/powerpoint/2010/main" val="9145033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However, it is important to note that despite this prohibition on the use of CAP funds regarding 511 monitoring activities, CAP money can still be utilized to provide training and education about the details of Section 511 and its requirements.</a:t>
            </a:r>
          </a:p>
          <a:p>
            <a:pPr marL="0" indent="0">
              <a:buNone/>
            </a:pPr>
            <a:endParaRPr lang="en-US" sz="2800" dirty="0" smtClean="0"/>
          </a:p>
          <a:p>
            <a:r>
              <a:rPr lang="en-US" sz="2800" dirty="0" smtClean="0"/>
              <a:t>However, if you have a client’s </a:t>
            </a:r>
            <a:r>
              <a:rPr lang="en-US" sz="2800" u="sng" dirty="0" smtClean="0"/>
              <a:t>informed consent,  </a:t>
            </a:r>
            <a:r>
              <a:rPr lang="en-US" sz="2800" dirty="0" smtClean="0"/>
              <a:t>you can get access to that client’s records and </a:t>
            </a:r>
            <a:r>
              <a:rPr lang="en-US" sz="2800" smtClean="0"/>
              <a:t>wage information.</a:t>
            </a:r>
            <a:endParaRPr lang="en-US" sz="2800" dirty="0"/>
          </a:p>
        </p:txBody>
      </p:sp>
      <p:sp>
        <p:nvSpPr>
          <p:cNvPr id="5" name="Slide Number Placeholder 4"/>
          <p:cNvSpPr>
            <a:spLocks noGrp="1"/>
          </p:cNvSpPr>
          <p:nvPr>
            <p:ph type="sldNum" sz="quarter" idx="12"/>
          </p:nvPr>
        </p:nvSpPr>
        <p:spPr/>
        <p:txBody>
          <a:bodyPr/>
          <a:lstStyle/>
          <a:p>
            <a:fld id="{5F644325-41DD-44F5-A916-7FB35C1DED85}" type="slidenum">
              <a:rPr lang="en-US" smtClean="0"/>
              <a:t>32</a:t>
            </a:fld>
            <a:endParaRPr lang="en-US" dirty="0"/>
          </a:p>
        </p:txBody>
      </p:sp>
      <p:sp>
        <p:nvSpPr>
          <p:cNvPr id="4" name="Title 3"/>
          <p:cNvSpPr>
            <a:spLocks noGrp="1"/>
          </p:cNvSpPr>
          <p:nvPr>
            <p:ph type="title"/>
          </p:nvPr>
        </p:nvSpPr>
        <p:spPr/>
        <p:txBody>
          <a:bodyPr/>
          <a:lstStyle/>
          <a:p>
            <a:pPr algn="ctr"/>
            <a:r>
              <a:rPr lang="en-US" dirty="0"/>
              <a:t> </a:t>
            </a:r>
            <a:r>
              <a:rPr lang="en-US" dirty="0" smtClean="0"/>
              <a:t>CAP’s Role in Section 511</a:t>
            </a:r>
            <a:endParaRPr lang="en-US" dirty="0"/>
          </a:p>
        </p:txBody>
      </p:sp>
    </p:spTree>
    <p:extLst>
      <p:ext uri="{BB962C8B-B14F-4D97-AF65-F5344CB8AC3E}">
        <p14:creationId xmlns:p14="http://schemas.microsoft.com/office/powerpoint/2010/main" val="3688605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NDRN Staff Contact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t>Amy Scherer, Staff Attorney</a:t>
            </a:r>
          </a:p>
          <a:p>
            <a:pPr lvl="1"/>
            <a:r>
              <a:rPr lang="en-US" dirty="0" smtClean="0">
                <a:hlinkClick r:id="rId2"/>
              </a:rPr>
              <a:t>amy.scherer@ndrn.org</a:t>
            </a:r>
            <a:endParaRPr lang="en-US" dirty="0" smtClean="0"/>
          </a:p>
          <a:p>
            <a:pPr lvl="1"/>
            <a:endParaRPr lang="en-US" dirty="0"/>
          </a:p>
          <a:p>
            <a:r>
              <a:rPr lang="en-US" dirty="0" smtClean="0"/>
              <a:t>Cheryl Bates-Harris, Senior Disability Advocacy Specialist</a:t>
            </a:r>
          </a:p>
          <a:p>
            <a:pPr lvl="1"/>
            <a:r>
              <a:rPr lang="en-US" dirty="0" smtClean="0">
                <a:hlinkClick r:id="rId3"/>
              </a:rPr>
              <a:t>cheryl.bates-harris@ndrn.org</a:t>
            </a:r>
            <a:endParaRPr lang="en-US" dirty="0" smtClean="0"/>
          </a:p>
          <a:p>
            <a:pPr lvl="1"/>
            <a:endParaRPr lang="en-US" dirty="0"/>
          </a:p>
          <a:p>
            <a:r>
              <a:rPr lang="en-US" dirty="0" smtClean="0"/>
              <a:t>Ron Hager, Senior Staff Attorney</a:t>
            </a:r>
          </a:p>
          <a:p>
            <a:pPr lvl="1"/>
            <a:r>
              <a:rPr lang="en-US" dirty="0" smtClean="0">
                <a:hlinkClick r:id="rId4"/>
              </a:rPr>
              <a:t>ron.hager@ndrn.org</a:t>
            </a:r>
            <a:endParaRPr lang="en-US" dirty="0" smtClean="0"/>
          </a:p>
          <a:p>
            <a:pPr marL="457200" lvl="1" indent="0">
              <a:buNone/>
            </a:pP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43AA15BC-E704-4D42-8D40-9D7AFFC12C65}" type="slidenum">
              <a:rPr lang="en-US" smtClean="0"/>
              <a:t>33</a:t>
            </a:fld>
            <a:endParaRPr lang="en-US"/>
          </a:p>
        </p:txBody>
      </p:sp>
    </p:spTree>
    <p:extLst>
      <p:ext uri="{BB962C8B-B14F-4D97-AF65-F5344CB8AC3E}">
        <p14:creationId xmlns:p14="http://schemas.microsoft.com/office/powerpoint/2010/main" val="39051835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a:p>
            <a:endParaRPr lang="en-US" dirty="0" smtClean="0"/>
          </a:p>
          <a:p>
            <a:pPr algn="ctr"/>
            <a:r>
              <a:rPr lang="en-US" dirty="0" smtClean="0"/>
              <a:t>Questions?</a:t>
            </a:r>
          </a:p>
        </p:txBody>
      </p:sp>
      <p:sp>
        <p:nvSpPr>
          <p:cNvPr id="4" name="Slide Number Placeholder 3"/>
          <p:cNvSpPr>
            <a:spLocks noGrp="1"/>
          </p:cNvSpPr>
          <p:nvPr>
            <p:ph type="sldNum" sz="quarter" idx="12"/>
          </p:nvPr>
        </p:nvSpPr>
        <p:spPr/>
        <p:txBody>
          <a:bodyPr/>
          <a:lstStyle/>
          <a:p>
            <a:fld id="{43AA15BC-E704-4D42-8D40-9D7AFFC12C65}" type="slidenum">
              <a:rPr lang="en-US" smtClean="0"/>
              <a:t>34</a:t>
            </a:fld>
            <a:endParaRPr lang="en-US"/>
          </a:p>
        </p:txBody>
      </p:sp>
    </p:spTree>
    <p:extLst>
      <p:ext uri="{BB962C8B-B14F-4D97-AF65-F5344CB8AC3E}">
        <p14:creationId xmlns:p14="http://schemas.microsoft.com/office/powerpoint/2010/main" val="1987163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8229600" cy="4525963"/>
          </a:xfrm>
        </p:spPr>
        <p:txBody>
          <a:bodyPr>
            <a:normAutofit fontScale="92500" lnSpcReduction="10000"/>
          </a:bodyPr>
          <a:lstStyle/>
          <a:p>
            <a:endParaRPr lang="en-US" dirty="0" smtClean="0"/>
          </a:p>
          <a:p>
            <a:r>
              <a:rPr lang="en-US" dirty="0"/>
              <a:t>A high proportion of students with disabilities are leaving secondary </a:t>
            </a:r>
            <a:r>
              <a:rPr lang="en-US" dirty="0" smtClean="0"/>
              <a:t>education (high school) </a:t>
            </a:r>
            <a:r>
              <a:rPr lang="en-US" dirty="0"/>
              <a:t>without being employed in competitive, integrated employment or being enrolled in post-secondary education</a:t>
            </a:r>
          </a:p>
          <a:p>
            <a:endParaRPr lang="en-US" dirty="0"/>
          </a:p>
          <a:p>
            <a:r>
              <a:rPr lang="en-US" dirty="0"/>
              <a:t> There is a substantial need to support such students as they transition from school to post- secondary life </a:t>
            </a:r>
          </a:p>
        </p:txBody>
      </p:sp>
      <p:sp>
        <p:nvSpPr>
          <p:cNvPr id="4" name="Slide Number Placeholder 3"/>
          <p:cNvSpPr>
            <a:spLocks noGrp="1"/>
          </p:cNvSpPr>
          <p:nvPr>
            <p:ph type="sldNum" sz="quarter" idx="12"/>
          </p:nvPr>
        </p:nvSpPr>
        <p:spPr/>
        <p:txBody>
          <a:bodyPr/>
          <a:lstStyle/>
          <a:p>
            <a:fld id="{43AA15BC-E704-4D42-8D40-9D7AFFC12C65}" type="slidenum">
              <a:rPr lang="en-US" smtClean="0"/>
              <a:t>4</a:t>
            </a:fld>
            <a:endParaRPr lang="en-US"/>
          </a:p>
        </p:txBody>
      </p:sp>
      <p:sp>
        <p:nvSpPr>
          <p:cNvPr id="5" name="Title 4"/>
          <p:cNvSpPr>
            <a:spLocks noGrp="1"/>
          </p:cNvSpPr>
          <p:nvPr>
            <p:ph type="title"/>
          </p:nvPr>
        </p:nvSpPr>
        <p:spPr/>
        <p:txBody>
          <a:bodyPr/>
          <a:lstStyle/>
          <a:p>
            <a:r>
              <a:rPr lang="en-US" b="1" dirty="0" smtClean="0"/>
              <a:t>Section 511: Why Do We Need It?</a:t>
            </a:r>
            <a:endParaRPr lang="en-US" dirty="0"/>
          </a:p>
        </p:txBody>
      </p:sp>
    </p:spTree>
    <p:extLst>
      <p:ext uri="{BB962C8B-B14F-4D97-AF65-F5344CB8AC3E}">
        <p14:creationId xmlns:p14="http://schemas.microsoft.com/office/powerpoint/2010/main" val="3622844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8229600" cy="4525963"/>
          </a:xfrm>
        </p:spPr>
        <p:txBody>
          <a:bodyPr>
            <a:normAutofit/>
          </a:bodyPr>
          <a:lstStyle/>
          <a:p>
            <a:pPr lvl="1"/>
            <a:endParaRPr lang="en-US" altLang="en-US" sz="3200" dirty="0" smtClean="0"/>
          </a:p>
          <a:p>
            <a:pPr lvl="1"/>
            <a:endParaRPr lang="en-US" altLang="en-US" sz="3200" dirty="0"/>
          </a:p>
          <a:p>
            <a:pPr lvl="1"/>
            <a:r>
              <a:rPr lang="en-US" altLang="en-US" sz="3200" dirty="0" smtClean="0"/>
              <a:t>Individual </a:t>
            </a:r>
            <a:r>
              <a:rPr lang="en-US" altLang="en-US" sz="3200" dirty="0"/>
              <a:t>with a disability </a:t>
            </a:r>
          </a:p>
          <a:p>
            <a:pPr lvl="1"/>
            <a:r>
              <a:rPr lang="en-US" altLang="en-US" sz="3200" dirty="0"/>
              <a:t>Between 14 and 24 years old</a:t>
            </a:r>
          </a:p>
          <a:p>
            <a:endParaRPr lang="en-US" dirty="0" smtClean="0"/>
          </a:p>
        </p:txBody>
      </p:sp>
      <p:sp>
        <p:nvSpPr>
          <p:cNvPr id="4" name="Slide Number Placeholder 3"/>
          <p:cNvSpPr>
            <a:spLocks noGrp="1"/>
          </p:cNvSpPr>
          <p:nvPr>
            <p:ph type="sldNum" sz="quarter" idx="12"/>
          </p:nvPr>
        </p:nvSpPr>
        <p:spPr/>
        <p:txBody>
          <a:bodyPr/>
          <a:lstStyle/>
          <a:p>
            <a:fld id="{43AA15BC-E704-4D42-8D40-9D7AFFC12C65}" type="slidenum">
              <a:rPr lang="en-US" smtClean="0"/>
              <a:t>5</a:t>
            </a:fld>
            <a:endParaRPr lang="en-US"/>
          </a:p>
        </p:txBody>
      </p:sp>
      <p:sp>
        <p:nvSpPr>
          <p:cNvPr id="5" name="Title 4"/>
          <p:cNvSpPr>
            <a:spLocks noGrp="1"/>
          </p:cNvSpPr>
          <p:nvPr>
            <p:ph type="title"/>
          </p:nvPr>
        </p:nvSpPr>
        <p:spPr/>
        <p:txBody>
          <a:bodyPr>
            <a:normAutofit fontScale="90000"/>
          </a:bodyPr>
          <a:lstStyle/>
          <a:p>
            <a:r>
              <a:rPr lang="en-US" b="1" dirty="0" smtClean="0"/>
              <a:t>Youth With A Disability Defined</a:t>
            </a:r>
            <a:br>
              <a:rPr lang="en-US" b="1" dirty="0" smtClean="0"/>
            </a:br>
            <a:r>
              <a:rPr lang="en-US" altLang="en-US" dirty="0"/>
              <a:t>[§ 361.5(c)(59)]</a:t>
            </a:r>
            <a:br>
              <a:rPr lang="en-US" altLang="en-US" dirty="0"/>
            </a:br>
            <a:endParaRPr lang="en-US" dirty="0"/>
          </a:p>
        </p:txBody>
      </p:sp>
    </p:spTree>
    <p:extLst>
      <p:ext uri="{BB962C8B-B14F-4D97-AF65-F5344CB8AC3E}">
        <p14:creationId xmlns:p14="http://schemas.microsoft.com/office/powerpoint/2010/main" val="374395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Section 511 – Subminimum </a:t>
            </a:r>
            <a:r>
              <a:rPr lang="en-US" dirty="0" smtClean="0"/>
              <a:t>Wage </a:t>
            </a:r>
            <a:r>
              <a:rPr lang="en-US" dirty="0"/>
              <a:t>[</a:t>
            </a:r>
            <a:r>
              <a:rPr lang="en-US" altLang="en-US" dirty="0"/>
              <a:t>§</a:t>
            </a:r>
            <a:r>
              <a:rPr lang="en-US" altLang="en-US" dirty="0" smtClean="0"/>
              <a:t>397.20]</a:t>
            </a:r>
            <a:endParaRPr lang="en-US" dirty="0"/>
          </a:p>
        </p:txBody>
      </p:sp>
      <p:sp>
        <p:nvSpPr>
          <p:cNvPr id="3" name="Content Placeholder 2"/>
          <p:cNvSpPr>
            <a:spLocks noGrp="1"/>
          </p:cNvSpPr>
          <p:nvPr>
            <p:ph idx="1"/>
          </p:nvPr>
        </p:nvSpPr>
        <p:spPr/>
        <p:txBody>
          <a:bodyPr>
            <a:normAutofit/>
          </a:bodyPr>
          <a:lstStyle/>
          <a:p>
            <a:r>
              <a:rPr lang="en-US" dirty="0"/>
              <a:t>Before working at a rate below minimum wage, youth with disabilities </a:t>
            </a:r>
            <a:r>
              <a:rPr lang="en-US" b="1" dirty="0" smtClean="0">
                <a:solidFill>
                  <a:schemeClr val="tx1"/>
                </a:solidFill>
              </a:rPr>
              <a:t>must:</a:t>
            </a:r>
          </a:p>
          <a:p>
            <a:pPr marL="0" indent="0">
              <a:buNone/>
            </a:pPr>
            <a:endParaRPr lang="en-US" b="1" dirty="0" smtClean="0">
              <a:solidFill>
                <a:schemeClr val="tx1"/>
              </a:solidFill>
            </a:endParaRPr>
          </a:p>
          <a:p>
            <a:pPr lvl="1"/>
            <a:r>
              <a:rPr lang="en-US" dirty="0" smtClean="0"/>
              <a:t> Receive pre-employment transition services </a:t>
            </a:r>
          </a:p>
          <a:p>
            <a:pPr lvl="1"/>
            <a:r>
              <a:rPr lang="en-US" dirty="0"/>
              <a:t>B</a:t>
            </a:r>
            <a:r>
              <a:rPr lang="en-US" dirty="0" smtClean="0"/>
              <a:t>e referred </a:t>
            </a:r>
            <a:r>
              <a:rPr lang="en-US" dirty="0"/>
              <a:t>to VR for services </a:t>
            </a:r>
            <a:r>
              <a:rPr lang="en-US" dirty="0" smtClean="0"/>
              <a:t>and</a:t>
            </a:r>
          </a:p>
          <a:p>
            <a:pPr lvl="1"/>
            <a:r>
              <a:rPr lang="en-US" dirty="0" smtClean="0"/>
              <a:t> </a:t>
            </a:r>
            <a:r>
              <a:rPr lang="en-US" dirty="0"/>
              <a:t>R</a:t>
            </a:r>
            <a:r>
              <a:rPr lang="en-US" dirty="0" smtClean="0"/>
              <a:t>eceive </a:t>
            </a:r>
            <a:r>
              <a:rPr lang="en-US" dirty="0"/>
              <a:t>career </a:t>
            </a:r>
            <a:r>
              <a:rPr lang="en-US" dirty="0" smtClean="0"/>
              <a:t>counseling</a:t>
            </a:r>
            <a:endParaRPr lang="en-US" dirty="0"/>
          </a:p>
          <a:p>
            <a:endParaRPr lang="en-US" dirty="0"/>
          </a:p>
          <a:p>
            <a:endParaRPr lang="en-US" dirty="0" smtClean="0"/>
          </a:p>
          <a:p>
            <a:pPr lvl="1"/>
            <a:endParaRPr lang="en-US" dirty="0"/>
          </a:p>
          <a:p>
            <a:endParaRPr lang="en-US" dirty="0"/>
          </a:p>
        </p:txBody>
      </p:sp>
      <p:sp>
        <p:nvSpPr>
          <p:cNvPr id="5" name="Slide Number Placeholder 4"/>
          <p:cNvSpPr>
            <a:spLocks noGrp="1"/>
          </p:cNvSpPr>
          <p:nvPr>
            <p:ph type="sldNum" sz="quarter" idx="12"/>
          </p:nvPr>
        </p:nvSpPr>
        <p:spPr/>
        <p:txBody>
          <a:bodyPr/>
          <a:lstStyle/>
          <a:p>
            <a:fld id="{5F644325-41DD-44F5-A916-7FB35C1DED85}" type="slidenum">
              <a:rPr lang="en-US" smtClean="0"/>
              <a:t>6</a:t>
            </a:fld>
            <a:endParaRPr lang="en-US" dirty="0"/>
          </a:p>
        </p:txBody>
      </p:sp>
    </p:spTree>
    <p:extLst>
      <p:ext uri="{BB962C8B-B14F-4D97-AF65-F5344CB8AC3E}">
        <p14:creationId xmlns:p14="http://schemas.microsoft.com/office/powerpoint/2010/main" val="1891984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Prerequisites for Considering Sub-Minimum Wage Employment </a:t>
            </a:r>
            <a:r>
              <a:rPr lang="en-US" sz="3600" dirty="0"/>
              <a:t>[</a:t>
            </a:r>
            <a:r>
              <a:rPr lang="en-US" altLang="en-US" sz="3600" dirty="0"/>
              <a:t>§</a:t>
            </a:r>
            <a:r>
              <a:rPr lang="en-US" altLang="en-US" sz="3600" dirty="0" smtClean="0"/>
              <a:t>397.20]</a:t>
            </a:r>
            <a:endParaRPr lang="en-US" sz="3600"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a:t>The individual provides proof that each of the following steps have been completed</a:t>
            </a:r>
            <a:r>
              <a:rPr lang="en-US" dirty="0" smtClean="0"/>
              <a:t>:</a:t>
            </a:r>
          </a:p>
          <a:p>
            <a:pPr marL="457200" lvl="1" indent="0">
              <a:buNone/>
            </a:pPr>
            <a:endParaRPr lang="en-US" dirty="0"/>
          </a:p>
          <a:p>
            <a:pPr marL="971550" lvl="1" indent="-514350">
              <a:buAutoNum type="arabicPeriod"/>
            </a:pPr>
            <a:r>
              <a:rPr lang="en-US" dirty="0" smtClean="0"/>
              <a:t>The </a:t>
            </a:r>
            <a:r>
              <a:rPr lang="en-US" dirty="0"/>
              <a:t>individual has received pre-employment transition </a:t>
            </a:r>
            <a:r>
              <a:rPr lang="en-US" dirty="0" smtClean="0"/>
              <a:t>services </a:t>
            </a:r>
            <a:r>
              <a:rPr lang="en-US" dirty="0"/>
              <a:t> </a:t>
            </a:r>
            <a:endParaRPr lang="en-US" dirty="0" smtClean="0"/>
          </a:p>
          <a:p>
            <a:pPr marL="457200" lvl="1" indent="0">
              <a:buNone/>
            </a:pPr>
            <a:endParaRPr lang="en-US" dirty="0"/>
          </a:p>
          <a:p>
            <a:pPr marL="457200" lvl="1" indent="0">
              <a:buNone/>
            </a:pPr>
            <a:r>
              <a:rPr lang="en-US" dirty="0" smtClean="0"/>
              <a:t>2. 	The </a:t>
            </a:r>
            <a:r>
              <a:rPr lang="en-US" dirty="0"/>
              <a:t>individual has applied for Vocational  </a:t>
            </a:r>
            <a:r>
              <a:rPr lang="en-US" dirty="0" smtClean="0"/>
              <a:t> 	Rehabilitation (</a:t>
            </a:r>
            <a:r>
              <a:rPr lang="en-US" dirty="0"/>
              <a:t>VR) </a:t>
            </a:r>
            <a:r>
              <a:rPr lang="en-US" dirty="0" smtClean="0"/>
              <a:t>services and the </a:t>
            </a:r>
            <a:r>
              <a:rPr lang="en-US" dirty="0"/>
              <a:t>individual has </a:t>
            </a:r>
            <a:r>
              <a:rPr lang="en-US" dirty="0" smtClean="0"/>
              <a:t>	been </a:t>
            </a:r>
            <a:r>
              <a:rPr lang="en-US" u="sng" dirty="0"/>
              <a:t>found ineligible </a:t>
            </a:r>
            <a:r>
              <a:rPr lang="en-US" dirty="0" smtClean="0"/>
              <a:t>for </a:t>
            </a:r>
            <a:r>
              <a:rPr lang="en-US" dirty="0"/>
              <a:t>VR services </a:t>
            </a:r>
          </a:p>
          <a:p>
            <a:endParaRPr lang="en-US" dirty="0"/>
          </a:p>
          <a:p>
            <a:endParaRPr lang="en-US" dirty="0"/>
          </a:p>
        </p:txBody>
      </p:sp>
      <p:sp>
        <p:nvSpPr>
          <p:cNvPr id="4" name="Slide Number Placeholder 3"/>
          <p:cNvSpPr>
            <a:spLocks noGrp="1"/>
          </p:cNvSpPr>
          <p:nvPr>
            <p:ph type="sldNum" sz="quarter" idx="12"/>
          </p:nvPr>
        </p:nvSpPr>
        <p:spPr/>
        <p:txBody>
          <a:bodyPr/>
          <a:lstStyle/>
          <a:p>
            <a:fld id="{5F644325-41DD-44F5-A916-7FB35C1DED85}" type="slidenum">
              <a:rPr lang="en-US" smtClean="0"/>
              <a:t>7</a:t>
            </a:fld>
            <a:endParaRPr lang="en-US" dirty="0"/>
          </a:p>
        </p:txBody>
      </p:sp>
    </p:spTree>
    <p:extLst>
      <p:ext uri="{BB962C8B-B14F-4D97-AF65-F5344CB8AC3E}">
        <p14:creationId xmlns:p14="http://schemas.microsoft.com/office/powerpoint/2010/main" val="3526199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Prerequisites for Considering Sub-Minimum Wage Employment [</a:t>
            </a:r>
            <a:r>
              <a:rPr lang="en-US" altLang="en-US" sz="3600" dirty="0" smtClean="0"/>
              <a:t>§397.20]</a:t>
            </a:r>
            <a:endParaRPr lang="en-US" sz="3600" dirty="0"/>
          </a:p>
        </p:txBody>
      </p:sp>
      <p:sp>
        <p:nvSpPr>
          <p:cNvPr id="3" name="Content Placeholder 2"/>
          <p:cNvSpPr>
            <a:spLocks noGrp="1"/>
          </p:cNvSpPr>
          <p:nvPr>
            <p:ph idx="1"/>
          </p:nvPr>
        </p:nvSpPr>
        <p:spPr/>
        <p:txBody>
          <a:bodyPr>
            <a:normAutofit/>
          </a:bodyPr>
          <a:lstStyle/>
          <a:p>
            <a:pPr marL="0" indent="0" algn="ctr">
              <a:buNone/>
            </a:pPr>
            <a:r>
              <a:rPr lang="en-US" sz="3600" b="1" i="1" dirty="0">
                <a:effectLst>
                  <a:outerShdw blurRad="38100" dist="38100" dir="2700000" algn="tl">
                    <a:srgbClr val="000000">
                      <a:alpha val="43137"/>
                    </a:srgbClr>
                  </a:outerShdw>
                </a:effectLst>
              </a:rPr>
              <a:t>or</a:t>
            </a:r>
          </a:p>
          <a:p>
            <a:pPr marL="0" indent="0">
              <a:buNone/>
            </a:pPr>
            <a:r>
              <a:rPr lang="en-US" sz="3800" dirty="0" smtClean="0"/>
              <a:t>3. The </a:t>
            </a:r>
            <a:r>
              <a:rPr lang="en-US" sz="3800" dirty="0"/>
              <a:t>individual has been </a:t>
            </a:r>
            <a:r>
              <a:rPr lang="en-US" sz="3800" u="sng" dirty="0"/>
              <a:t>found eligible</a:t>
            </a:r>
            <a:r>
              <a:rPr lang="en-US" sz="3800" dirty="0"/>
              <a:t> for VR </a:t>
            </a:r>
            <a:r>
              <a:rPr lang="en-US" sz="3800" dirty="0" smtClean="0"/>
              <a:t>services and </a:t>
            </a:r>
            <a:r>
              <a:rPr lang="en-US" sz="3800" dirty="0"/>
              <a:t>has an IPE. He/she has been working </a:t>
            </a:r>
            <a:r>
              <a:rPr lang="en-US" sz="3800" dirty="0" smtClean="0"/>
              <a:t>toward </a:t>
            </a:r>
            <a:r>
              <a:rPr lang="en-US" sz="3800" dirty="0"/>
              <a:t>an employment outcome for “</a:t>
            </a:r>
            <a:r>
              <a:rPr lang="en-US" sz="3800" u="sng" dirty="0"/>
              <a:t>a reasonable </a:t>
            </a:r>
            <a:r>
              <a:rPr lang="en-US" sz="3800" u="sng" dirty="0" smtClean="0"/>
              <a:t>period </a:t>
            </a:r>
            <a:r>
              <a:rPr lang="en-US" sz="3800" u="sng" dirty="0"/>
              <a:t>of time” without </a:t>
            </a:r>
            <a:r>
              <a:rPr lang="en-US" sz="3800" u="sng" dirty="0" smtClean="0"/>
              <a:t>success.</a:t>
            </a:r>
            <a:endParaRPr lang="en-US" sz="3800" dirty="0"/>
          </a:p>
          <a:p>
            <a:endParaRPr lang="en-US" sz="3800" dirty="0"/>
          </a:p>
          <a:p>
            <a:endParaRPr lang="en-US" sz="3800" dirty="0"/>
          </a:p>
        </p:txBody>
      </p:sp>
      <p:sp>
        <p:nvSpPr>
          <p:cNvPr id="4" name="Slide Number Placeholder 3"/>
          <p:cNvSpPr>
            <a:spLocks noGrp="1"/>
          </p:cNvSpPr>
          <p:nvPr>
            <p:ph type="sldNum" sz="quarter" idx="12"/>
          </p:nvPr>
        </p:nvSpPr>
        <p:spPr/>
        <p:txBody>
          <a:bodyPr/>
          <a:lstStyle/>
          <a:p>
            <a:fld id="{5F644325-41DD-44F5-A916-7FB35C1DED85}" type="slidenum">
              <a:rPr lang="en-US" smtClean="0"/>
              <a:t>8</a:t>
            </a:fld>
            <a:endParaRPr lang="en-US" dirty="0"/>
          </a:p>
        </p:txBody>
      </p:sp>
    </p:spTree>
    <p:extLst>
      <p:ext uri="{BB962C8B-B14F-4D97-AF65-F5344CB8AC3E}">
        <p14:creationId xmlns:p14="http://schemas.microsoft.com/office/powerpoint/2010/main" val="2435135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Prerequisites for Considering Sub-Minimum Wage Employment [</a:t>
            </a:r>
            <a:r>
              <a:rPr lang="en-US" altLang="en-US" sz="3600" dirty="0" smtClean="0"/>
              <a:t>§397.20]</a:t>
            </a:r>
            <a:endParaRPr lang="en-US" sz="3600" dirty="0"/>
          </a:p>
        </p:txBody>
      </p:sp>
      <p:sp>
        <p:nvSpPr>
          <p:cNvPr id="3" name="Content Placeholder 2"/>
          <p:cNvSpPr>
            <a:spLocks noGrp="1"/>
          </p:cNvSpPr>
          <p:nvPr>
            <p:ph idx="1"/>
          </p:nvPr>
        </p:nvSpPr>
        <p:spPr/>
        <p:txBody>
          <a:bodyPr>
            <a:normAutofit fontScale="92500" lnSpcReduction="20000"/>
          </a:bodyPr>
          <a:lstStyle/>
          <a:p>
            <a:pPr marL="0" indent="0">
              <a:buNone/>
            </a:pPr>
            <a:r>
              <a:rPr lang="en-US" sz="3600" u="sng" dirty="0"/>
              <a:t>Federal Register </a:t>
            </a:r>
            <a:r>
              <a:rPr lang="en-US" sz="3600" u="sng" dirty="0" smtClean="0"/>
              <a:t>comments</a:t>
            </a:r>
            <a:r>
              <a:rPr lang="en-US" sz="3600" dirty="0" smtClean="0"/>
              <a:t>: “We </a:t>
            </a:r>
            <a:r>
              <a:rPr lang="en-US" sz="3600" dirty="0"/>
              <a:t>believe that it is not in the best interest of individuals with disabilities to limit the time for providing vocational rehabilitation services other than supported employment services. To do so might unnecessarily restrict the amount of time an individual may need to complete the services necessary to achieve an employment outcome in competitive integrated employment</a:t>
            </a:r>
            <a:r>
              <a:rPr lang="en-US" sz="3600" dirty="0" smtClean="0"/>
              <a:t>.” </a:t>
            </a:r>
            <a:r>
              <a:rPr lang="en-US" sz="3600" dirty="0"/>
              <a:t>[Federal Register, page 55718]</a:t>
            </a:r>
          </a:p>
          <a:p>
            <a:endParaRPr lang="en-US" sz="3800" dirty="0"/>
          </a:p>
        </p:txBody>
      </p:sp>
      <p:sp>
        <p:nvSpPr>
          <p:cNvPr id="4" name="Slide Number Placeholder 3"/>
          <p:cNvSpPr>
            <a:spLocks noGrp="1"/>
          </p:cNvSpPr>
          <p:nvPr>
            <p:ph type="sldNum" sz="quarter" idx="12"/>
          </p:nvPr>
        </p:nvSpPr>
        <p:spPr/>
        <p:txBody>
          <a:bodyPr/>
          <a:lstStyle/>
          <a:p>
            <a:fld id="{5F644325-41DD-44F5-A916-7FB35C1DED85}" type="slidenum">
              <a:rPr lang="en-US" smtClean="0"/>
              <a:t>9</a:t>
            </a:fld>
            <a:endParaRPr lang="en-US" dirty="0"/>
          </a:p>
        </p:txBody>
      </p:sp>
    </p:spTree>
    <p:extLst>
      <p:ext uri="{BB962C8B-B14F-4D97-AF65-F5344CB8AC3E}">
        <p14:creationId xmlns:p14="http://schemas.microsoft.com/office/powerpoint/2010/main" val="3041047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TotalTime>
  <Words>2446</Words>
  <Application>Microsoft Office PowerPoint</Application>
  <PresentationFormat>On-screen Show (4:3)</PresentationFormat>
  <Paragraphs>206</Paragraphs>
  <Slides>34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Times New Roman</vt:lpstr>
      <vt:lpstr>Office Theme</vt:lpstr>
      <vt:lpstr>Overview Of The New Federal Regulations Implementing The Rehabilitation Act, As Amended By Title IV Of The Workforce Innovation and Opportunity Act (WIOA):  Understanding Section 511 and Its Impact on People with Disabilities</vt:lpstr>
      <vt:lpstr>Disclaimer</vt:lpstr>
      <vt:lpstr>Purpose of Section 511</vt:lpstr>
      <vt:lpstr>Section 511: Why Do We Need It?</vt:lpstr>
      <vt:lpstr>Youth With A Disability Defined [§ 361.5(c)(59)] </vt:lpstr>
      <vt:lpstr>Section 511 – Subminimum Wage [§397.20]</vt:lpstr>
      <vt:lpstr>Prerequisites for Considering Sub-Minimum Wage Employment [§397.20]</vt:lpstr>
      <vt:lpstr>Prerequisites for Considering Sub-Minimum Wage Employment [§397.20]</vt:lpstr>
      <vt:lpstr>Prerequisites for Considering Sub-Minimum Wage Employment [§397.20]</vt:lpstr>
      <vt:lpstr>Prerequisites for Considering Sub-Minimum Wage Employment [§397.20]</vt:lpstr>
      <vt:lpstr>Section 511: School Responsibilities [§397.30] </vt:lpstr>
      <vt:lpstr>Section 511: School Responsibilities [§397.30] </vt:lpstr>
      <vt:lpstr> Contracting Prohibition [§397.31]</vt:lpstr>
      <vt:lpstr>Section 511: Oversight Responsibilities</vt:lpstr>
      <vt:lpstr>VR Responsibilities: More On The Career Counseling Requirements [§397.40]</vt:lpstr>
      <vt:lpstr>VR Responsibilities: More On The Career Counseling Requirements [§397.40]</vt:lpstr>
      <vt:lpstr>VR Responsibilities: More On The Career Counseling Requirements [§397.40(a)(3) and (4)]</vt:lpstr>
      <vt:lpstr>VR Responsibilities: Regardless of Individual’s Age [§397.40 -- comments]</vt:lpstr>
      <vt:lpstr>VR Responsibilities: Regardless of Individual’s Age [§397.40]</vt:lpstr>
      <vt:lpstr>VR Responsibilities: Working With Individuals “Who Are Known” To VR [§397.40 -- Comments]</vt:lpstr>
      <vt:lpstr>VR Responsibilities: Documentation Timeframes [§397.40(d)]</vt:lpstr>
      <vt:lpstr>Review of Documentation Process   [§397.50] </vt:lpstr>
      <vt:lpstr>Review of Documentation Process   [§397.50] </vt:lpstr>
      <vt:lpstr>Enforcement by the Wage and Hour Division (WHD)</vt:lpstr>
      <vt:lpstr>Enforcement by the Wage and Hour Division (WHD)</vt:lpstr>
      <vt:lpstr>Enforcement by the Wage and Hour Division (WHD)</vt:lpstr>
      <vt:lpstr>Enforcement by the Wage and Hour Division (WHD)</vt:lpstr>
      <vt:lpstr>Enforcement by the Wage and Hour Division (WHD)</vt:lpstr>
      <vt:lpstr> PAIR’s Role in Section 511</vt:lpstr>
      <vt:lpstr> CAP’s Role in Section 511</vt:lpstr>
      <vt:lpstr> CAP’s Role in Section 511</vt:lpstr>
      <vt:lpstr> CAP’s Role in Section 511</vt:lpstr>
      <vt:lpstr>NDRN Staff Contact Information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Card</dc:creator>
  <cp:lastModifiedBy>Ron Hager</cp:lastModifiedBy>
  <cp:revision>47</cp:revision>
  <dcterms:created xsi:type="dcterms:W3CDTF">2012-06-29T14:07:41Z</dcterms:created>
  <dcterms:modified xsi:type="dcterms:W3CDTF">2017-08-31T13:21:14Z</dcterms:modified>
</cp:coreProperties>
</file>