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5" r:id="rId2"/>
  </p:sldMasterIdLst>
  <p:notesMasterIdLst>
    <p:notesMasterId r:id="rId25"/>
  </p:notesMasterIdLst>
  <p:sldIdLst>
    <p:sldId id="317" r:id="rId3"/>
    <p:sldId id="319" r:id="rId4"/>
    <p:sldId id="322" r:id="rId5"/>
    <p:sldId id="321" r:id="rId6"/>
    <p:sldId id="320" r:id="rId7"/>
    <p:sldId id="323" r:id="rId8"/>
    <p:sldId id="324" r:id="rId9"/>
    <p:sldId id="325" r:id="rId10"/>
    <p:sldId id="260" r:id="rId11"/>
    <p:sldId id="261" r:id="rId12"/>
    <p:sldId id="262" r:id="rId13"/>
    <p:sldId id="264" r:id="rId14"/>
    <p:sldId id="266" r:id="rId15"/>
    <p:sldId id="267" r:id="rId16"/>
    <p:sldId id="268" r:id="rId17"/>
    <p:sldId id="269" r:id="rId18"/>
    <p:sldId id="270" r:id="rId19"/>
    <p:sldId id="271" r:id="rId20"/>
    <p:sldId id="291" r:id="rId21"/>
    <p:sldId id="311" r:id="rId22"/>
    <p:sldId id="326" r:id="rId23"/>
    <p:sldId id="32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8"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20FE1-3B9F-4C44-B1BD-E6997023F6B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286F3AB9-9CE9-41D7-A039-C6D00953645C}">
      <dgm:prSet phldrT="[Text]"/>
      <dgm:spPr/>
      <dgm:t>
        <a:bodyPr/>
        <a:lstStyle/>
        <a:p>
          <a:r>
            <a:rPr lang="en-US" dirty="0"/>
            <a:t>Job Seeker</a:t>
          </a:r>
        </a:p>
      </dgm:t>
    </dgm:pt>
    <dgm:pt modelId="{AABE41FD-1309-478A-B797-A286AC536C8A}" type="parTrans" cxnId="{BE87895C-9E78-4B97-BD8A-29C18B9E5702}">
      <dgm:prSet/>
      <dgm:spPr/>
      <dgm:t>
        <a:bodyPr/>
        <a:lstStyle/>
        <a:p>
          <a:endParaRPr lang="en-US"/>
        </a:p>
      </dgm:t>
    </dgm:pt>
    <dgm:pt modelId="{3F96BF2A-895B-4F64-B6F1-F4A934595CDF}" type="sibTrans" cxnId="{BE87895C-9E78-4B97-BD8A-29C18B9E5702}">
      <dgm:prSet/>
      <dgm:spPr/>
      <dgm:t>
        <a:bodyPr/>
        <a:lstStyle/>
        <a:p>
          <a:endParaRPr lang="en-US"/>
        </a:p>
      </dgm:t>
    </dgm:pt>
    <dgm:pt modelId="{9B3BD404-BED6-4194-8F1A-2BCECA6A6E9F}">
      <dgm:prSet phldrT="[Text]" custT="1"/>
      <dgm:spPr/>
      <dgm:t>
        <a:bodyPr/>
        <a:lstStyle/>
        <a:p>
          <a:r>
            <a:rPr lang="en-US" sz="2000" dirty="0"/>
            <a:t>Discovery</a:t>
          </a:r>
        </a:p>
      </dgm:t>
    </dgm:pt>
    <dgm:pt modelId="{6B8084F0-B8D0-4B04-93B1-3CFCE17BDE08}" type="parTrans" cxnId="{12A50714-E31F-4D8C-9A79-5FD384082C71}">
      <dgm:prSet/>
      <dgm:spPr/>
      <dgm:t>
        <a:bodyPr/>
        <a:lstStyle/>
        <a:p>
          <a:endParaRPr lang="en-US"/>
        </a:p>
      </dgm:t>
    </dgm:pt>
    <dgm:pt modelId="{0369EC33-4202-465D-86F0-D39B05E9B48C}" type="sibTrans" cxnId="{12A50714-E31F-4D8C-9A79-5FD384082C71}">
      <dgm:prSet/>
      <dgm:spPr/>
      <dgm:t>
        <a:bodyPr/>
        <a:lstStyle/>
        <a:p>
          <a:endParaRPr lang="en-US"/>
        </a:p>
      </dgm:t>
    </dgm:pt>
    <dgm:pt modelId="{6BCC8F71-35F5-49D4-A2A2-5F6505BBEB2F}">
      <dgm:prSet phldrT="[Text]" custT="1"/>
      <dgm:spPr/>
      <dgm:t>
        <a:bodyPr/>
        <a:lstStyle/>
        <a:p>
          <a:r>
            <a:rPr lang="en-US" sz="2000" dirty="0"/>
            <a:t>Documenting Discovery for CE Planning</a:t>
          </a:r>
        </a:p>
      </dgm:t>
    </dgm:pt>
    <dgm:pt modelId="{2F328A46-D38C-456D-995A-622817C11C1B}" type="parTrans" cxnId="{1FDEEB07-582F-4893-A93B-938F8316980F}">
      <dgm:prSet/>
      <dgm:spPr/>
      <dgm:t>
        <a:bodyPr/>
        <a:lstStyle/>
        <a:p>
          <a:endParaRPr lang="en-US"/>
        </a:p>
      </dgm:t>
    </dgm:pt>
    <dgm:pt modelId="{325C661B-0DE6-4743-AAC9-48302C4FAACD}" type="sibTrans" cxnId="{1FDEEB07-582F-4893-A93B-938F8316980F}">
      <dgm:prSet/>
      <dgm:spPr/>
      <dgm:t>
        <a:bodyPr/>
        <a:lstStyle/>
        <a:p>
          <a:endParaRPr lang="en-US"/>
        </a:p>
      </dgm:t>
    </dgm:pt>
    <dgm:pt modelId="{3D8F097B-E534-4BFE-88EC-E666165434F1}">
      <dgm:prSet phldrT="[Text]" custT="1"/>
      <dgm:spPr/>
      <dgm:t>
        <a:bodyPr/>
        <a:lstStyle/>
        <a:p>
          <a:pPr>
            <a:lnSpc>
              <a:spcPct val="100000"/>
            </a:lnSpc>
            <a:spcAft>
              <a:spcPts val="0"/>
            </a:spcAft>
          </a:pPr>
          <a:r>
            <a:rPr lang="en-US" sz="2000" dirty="0"/>
            <a:t>CE Planning</a:t>
          </a:r>
        </a:p>
        <a:p>
          <a:pPr>
            <a:lnSpc>
              <a:spcPct val="100000"/>
            </a:lnSpc>
            <a:spcAft>
              <a:spcPts val="0"/>
            </a:spcAft>
          </a:pPr>
          <a:r>
            <a:rPr lang="en-US" sz="2000" dirty="0"/>
            <a:t>Meeting</a:t>
          </a:r>
        </a:p>
      </dgm:t>
    </dgm:pt>
    <dgm:pt modelId="{24649196-00E7-4F20-9D1E-23F2B9CE6553}" type="parTrans" cxnId="{2046600E-58F5-4097-87E6-204BB958A47D}">
      <dgm:prSet/>
      <dgm:spPr/>
      <dgm:t>
        <a:bodyPr/>
        <a:lstStyle/>
        <a:p>
          <a:endParaRPr lang="en-US"/>
        </a:p>
      </dgm:t>
    </dgm:pt>
    <dgm:pt modelId="{9DE0672C-D0EC-409E-8391-16B794D94211}" type="sibTrans" cxnId="{2046600E-58F5-4097-87E6-204BB958A47D}">
      <dgm:prSet/>
      <dgm:spPr/>
      <dgm:t>
        <a:bodyPr/>
        <a:lstStyle/>
        <a:p>
          <a:endParaRPr lang="en-US"/>
        </a:p>
      </dgm:t>
    </dgm:pt>
    <dgm:pt modelId="{122E4E8B-68CC-42EF-B9A6-F1F04822C395}">
      <dgm:prSet phldrT="[Text]" custT="1"/>
      <dgm:spPr/>
      <dgm:t>
        <a:bodyPr/>
        <a:lstStyle/>
        <a:p>
          <a:r>
            <a:rPr lang="en-US" sz="2000" dirty="0"/>
            <a:t>Negotiated</a:t>
          </a:r>
        </a:p>
        <a:p>
          <a:r>
            <a:rPr lang="en-US" sz="2000" dirty="0"/>
            <a:t>job</a:t>
          </a:r>
        </a:p>
      </dgm:t>
    </dgm:pt>
    <dgm:pt modelId="{6F802D73-55FE-4579-A7A4-978A18F141A8}" type="sibTrans" cxnId="{65B1A0A4-D9C7-434B-B67F-EB429BE12AD4}">
      <dgm:prSet/>
      <dgm:spPr/>
      <dgm:t>
        <a:bodyPr/>
        <a:lstStyle/>
        <a:p>
          <a:endParaRPr lang="en-US"/>
        </a:p>
      </dgm:t>
    </dgm:pt>
    <dgm:pt modelId="{4A6E6F29-3270-48FF-B950-70C17A80309A}" type="parTrans" cxnId="{65B1A0A4-D9C7-434B-B67F-EB429BE12AD4}">
      <dgm:prSet/>
      <dgm:spPr/>
      <dgm:t>
        <a:bodyPr/>
        <a:lstStyle/>
        <a:p>
          <a:endParaRPr lang="en-US"/>
        </a:p>
      </dgm:t>
    </dgm:pt>
    <dgm:pt modelId="{7162CE0C-2FC6-4CB8-B78E-BCC848794C57}" type="pres">
      <dgm:prSet presAssocID="{E4F20FE1-3B9F-4C44-B1BD-E6997023F6B2}" presName="Name0" presStyleCnt="0">
        <dgm:presLayoutVars>
          <dgm:chMax val="1"/>
          <dgm:dir/>
          <dgm:animLvl val="ctr"/>
          <dgm:resizeHandles val="exact"/>
        </dgm:presLayoutVars>
      </dgm:prSet>
      <dgm:spPr/>
    </dgm:pt>
    <dgm:pt modelId="{4CDBA85C-4A1D-49B4-849E-F766CA14D9AE}" type="pres">
      <dgm:prSet presAssocID="{286F3AB9-9CE9-41D7-A039-C6D00953645C}" presName="centerShape" presStyleLbl="node0" presStyleIdx="0" presStyleCnt="1" custScaleX="64697" custScaleY="70227" custLinFactNeighborX="-645" custLinFactNeighborY="2496"/>
      <dgm:spPr/>
    </dgm:pt>
    <dgm:pt modelId="{0ACE447D-C231-422F-B093-C2B282289539}" type="pres">
      <dgm:prSet presAssocID="{9B3BD404-BED6-4194-8F1A-2BCECA6A6E9F}" presName="node" presStyleLbl="node1" presStyleIdx="0" presStyleCnt="4" custScaleX="137727" custScaleY="112808" custRadScaleRad="76490" custRadScaleInc="2440">
        <dgm:presLayoutVars>
          <dgm:bulletEnabled val="1"/>
        </dgm:presLayoutVars>
      </dgm:prSet>
      <dgm:spPr/>
    </dgm:pt>
    <dgm:pt modelId="{61081837-8624-41A4-AEB6-E037D9AE23C8}" type="pres">
      <dgm:prSet presAssocID="{9B3BD404-BED6-4194-8F1A-2BCECA6A6E9F}" presName="dummy" presStyleCnt="0"/>
      <dgm:spPr/>
    </dgm:pt>
    <dgm:pt modelId="{0CE6C107-5D8D-453A-863F-4130CCFBFDD0}" type="pres">
      <dgm:prSet presAssocID="{0369EC33-4202-465D-86F0-D39B05E9B48C}" presName="sibTrans" presStyleLbl="sibTrans2D1" presStyleIdx="0" presStyleCnt="4"/>
      <dgm:spPr/>
    </dgm:pt>
    <dgm:pt modelId="{6E64CC03-1BC9-466E-9BBA-393C780FD550}" type="pres">
      <dgm:prSet presAssocID="{6BCC8F71-35F5-49D4-A2A2-5F6505BBEB2F}" presName="node" presStyleLbl="node1" presStyleIdx="1" presStyleCnt="4" custScaleX="171287" custScaleY="146499" custRadScaleRad="118971" custRadScaleInc="0">
        <dgm:presLayoutVars>
          <dgm:bulletEnabled val="1"/>
        </dgm:presLayoutVars>
      </dgm:prSet>
      <dgm:spPr/>
    </dgm:pt>
    <dgm:pt modelId="{E7203370-582E-4ED5-8434-B84F0043A57A}" type="pres">
      <dgm:prSet presAssocID="{6BCC8F71-35F5-49D4-A2A2-5F6505BBEB2F}" presName="dummy" presStyleCnt="0"/>
      <dgm:spPr/>
    </dgm:pt>
    <dgm:pt modelId="{A227064C-FCC3-4BFB-885A-86781C241CFB}" type="pres">
      <dgm:prSet presAssocID="{325C661B-0DE6-4743-AAC9-48302C4FAACD}" presName="sibTrans" presStyleLbl="sibTrans2D1" presStyleIdx="1" presStyleCnt="4"/>
      <dgm:spPr/>
    </dgm:pt>
    <dgm:pt modelId="{C9FB4801-9A4B-4427-A52C-ACAFE14FFEC0}" type="pres">
      <dgm:prSet presAssocID="{3D8F097B-E534-4BFE-88EC-E666165434F1}" presName="node" presStyleLbl="node1" presStyleIdx="2" presStyleCnt="4" custScaleX="123170" custScaleY="101065" custRadScaleRad="90509" custRadScaleInc="-4439">
        <dgm:presLayoutVars>
          <dgm:bulletEnabled val="1"/>
        </dgm:presLayoutVars>
      </dgm:prSet>
      <dgm:spPr/>
    </dgm:pt>
    <dgm:pt modelId="{0876D5E0-2E29-4828-A6AB-D77A3AA73186}" type="pres">
      <dgm:prSet presAssocID="{3D8F097B-E534-4BFE-88EC-E666165434F1}" presName="dummy" presStyleCnt="0"/>
      <dgm:spPr/>
    </dgm:pt>
    <dgm:pt modelId="{85FDF842-FE9B-4039-8B3E-226EA4AA2AF0}" type="pres">
      <dgm:prSet presAssocID="{9DE0672C-D0EC-409E-8391-16B794D94211}" presName="sibTrans" presStyleLbl="sibTrans2D1" presStyleIdx="2" presStyleCnt="4"/>
      <dgm:spPr/>
    </dgm:pt>
    <dgm:pt modelId="{CECD2C2C-5433-4BB5-ADD1-9CC575A709FB}" type="pres">
      <dgm:prSet presAssocID="{122E4E8B-68CC-42EF-B9A6-F1F04822C395}" presName="node" presStyleLbl="node1" presStyleIdx="3" presStyleCnt="4" custScaleX="139503" custScaleY="133173" custRadScaleRad="113183" custRadScaleInc="1179">
        <dgm:presLayoutVars>
          <dgm:bulletEnabled val="1"/>
        </dgm:presLayoutVars>
      </dgm:prSet>
      <dgm:spPr/>
    </dgm:pt>
    <dgm:pt modelId="{32919B62-96E2-4DEF-B311-C7BE33F5C1F5}" type="pres">
      <dgm:prSet presAssocID="{122E4E8B-68CC-42EF-B9A6-F1F04822C395}" presName="dummy" presStyleCnt="0"/>
      <dgm:spPr/>
    </dgm:pt>
    <dgm:pt modelId="{EF94C7CA-A559-48EC-9905-E5A20C8639C4}" type="pres">
      <dgm:prSet presAssocID="{6F802D73-55FE-4579-A7A4-978A18F141A8}" presName="sibTrans" presStyleLbl="sibTrans2D1" presStyleIdx="3" presStyleCnt="4"/>
      <dgm:spPr/>
    </dgm:pt>
  </dgm:ptLst>
  <dgm:cxnLst>
    <dgm:cxn modelId="{1FDEEB07-582F-4893-A93B-938F8316980F}" srcId="{286F3AB9-9CE9-41D7-A039-C6D00953645C}" destId="{6BCC8F71-35F5-49D4-A2A2-5F6505BBEB2F}" srcOrd="1" destOrd="0" parTransId="{2F328A46-D38C-456D-995A-622817C11C1B}" sibTransId="{325C661B-0DE6-4743-AAC9-48302C4FAACD}"/>
    <dgm:cxn modelId="{2046600E-58F5-4097-87E6-204BB958A47D}" srcId="{286F3AB9-9CE9-41D7-A039-C6D00953645C}" destId="{3D8F097B-E534-4BFE-88EC-E666165434F1}" srcOrd="2" destOrd="0" parTransId="{24649196-00E7-4F20-9D1E-23F2B9CE6553}" sibTransId="{9DE0672C-D0EC-409E-8391-16B794D94211}"/>
    <dgm:cxn modelId="{12A50714-E31F-4D8C-9A79-5FD384082C71}" srcId="{286F3AB9-9CE9-41D7-A039-C6D00953645C}" destId="{9B3BD404-BED6-4194-8F1A-2BCECA6A6E9F}" srcOrd="0" destOrd="0" parTransId="{6B8084F0-B8D0-4B04-93B1-3CFCE17BDE08}" sibTransId="{0369EC33-4202-465D-86F0-D39B05E9B48C}"/>
    <dgm:cxn modelId="{8C325928-0002-4513-A38E-C9DFCC13D780}" type="presOf" srcId="{9B3BD404-BED6-4194-8F1A-2BCECA6A6E9F}" destId="{0ACE447D-C231-422F-B093-C2B282289539}" srcOrd="0" destOrd="0" presId="urn:microsoft.com/office/officeart/2005/8/layout/radial6"/>
    <dgm:cxn modelId="{37637B2D-6F28-4B6D-BCB1-CC102906528D}" type="presOf" srcId="{122E4E8B-68CC-42EF-B9A6-F1F04822C395}" destId="{CECD2C2C-5433-4BB5-ADD1-9CC575A709FB}" srcOrd="0" destOrd="0" presId="urn:microsoft.com/office/officeart/2005/8/layout/radial6"/>
    <dgm:cxn modelId="{BAB3E340-9859-4C0C-94D7-9A8E60FCDEA0}" type="presOf" srcId="{3D8F097B-E534-4BFE-88EC-E666165434F1}" destId="{C9FB4801-9A4B-4427-A52C-ACAFE14FFEC0}" srcOrd="0" destOrd="0" presId="urn:microsoft.com/office/officeart/2005/8/layout/radial6"/>
    <dgm:cxn modelId="{BE87895C-9E78-4B97-BD8A-29C18B9E5702}" srcId="{E4F20FE1-3B9F-4C44-B1BD-E6997023F6B2}" destId="{286F3AB9-9CE9-41D7-A039-C6D00953645C}" srcOrd="0" destOrd="0" parTransId="{AABE41FD-1309-478A-B797-A286AC536C8A}" sibTransId="{3F96BF2A-895B-4F64-B6F1-F4A934595CDF}"/>
    <dgm:cxn modelId="{14F49B53-697A-4CF6-9AD8-76BA48B89BA5}" type="presOf" srcId="{286F3AB9-9CE9-41D7-A039-C6D00953645C}" destId="{4CDBA85C-4A1D-49B4-849E-F766CA14D9AE}" srcOrd="0" destOrd="0" presId="urn:microsoft.com/office/officeart/2005/8/layout/radial6"/>
    <dgm:cxn modelId="{4D100259-3A92-41BA-962C-3541FA476653}" type="presOf" srcId="{E4F20FE1-3B9F-4C44-B1BD-E6997023F6B2}" destId="{7162CE0C-2FC6-4CB8-B78E-BCC848794C57}" srcOrd="0" destOrd="0" presId="urn:microsoft.com/office/officeart/2005/8/layout/radial6"/>
    <dgm:cxn modelId="{40AA4992-BABA-435F-BDE6-94E716F89661}" type="presOf" srcId="{0369EC33-4202-465D-86F0-D39B05E9B48C}" destId="{0CE6C107-5D8D-453A-863F-4130CCFBFDD0}" srcOrd="0" destOrd="0" presId="urn:microsoft.com/office/officeart/2005/8/layout/radial6"/>
    <dgm:cxn modelId="{C8D7CD93-E6E7-4DB2-81E2-DBCE427757B7}" type="presOf" srcId="{6F802D73-55FE-4579-A7A4-978A18F141A8}" destId="{EF94C7CA-A559-48EC-9905-E5A20C8639C4}" srcOrd="0" destOrd="0" presId="urn:microsoft.com/office/officeart/2005/8/layout/radial6"/>
    <dgm:cxn modelId="{65B1A0A4-D9C7-434B-B67F-EB429BE12AD4}" srcId="{286F3AB9-9CE9-41D7-A039-C6D00953645C}" destId="{122E4E8B-68CC-42EF-B9A6-F1F04822C395}" srcOrd="3" destOrd="0" parTransId="{4A6E6F29-3270-48FF-B950-70C17A80309A}" sibTransId="{6F802D73-55FE-4579-A7A4-978A18F141A8}"/>
    <dgm:cxn modelId="{1E3A13B4-C712-4BBC-A240-9E6EBA1DF13C}" type="presOf" srcId="{325C661B-0DE6-4743-AAC9-48302C4FAACD}" destId="{A227064C-FCC3-4BFB-885A-86781C241CFB}" srcOrd="0" destOrd="0" presId="urn:microsoft.com/office/officeart/2005/8/layout/radial6"/>
    <dgm:cxn modelId="{AFEED0C7-7AC5-4C5E-9DE4-3EDEC1394CFA}" type="presOf" srcId="{6BCC8F71-35F5-49D4-A2A2-5F6505BBEB2F}" destId="{6E64CC03-1BC9-466E-9BBA-393C780FD550}" srcOrd="0" destOrd="0" presId="urn:microsoft.com/office/officeart/2005/8/layout/radial6"/>
    <dgm:cxn modelId="{5CDCBBCB-81AB-4700-8ACB-CF8BD09F83C4}" type="presOf" srcId="{9DE0672C-D0EC-409E-8391-16B794D94211}" destId="{85FDF842-FE9B-4039-8B3E-226EA4AA2AF0}" srcOrd="0" destOrd="0" presId="urn:microsoft.com/office/officeart/2005/8/layout/radial6"/>
    <dgm:cxn modelId="{0A3E0466-41E2-449B-85B9-078A93228464}" type="presParOf" srcId="{7162CE0C-2FC6-4CB8-B78E-BCC848794C57}" destId="{4CDBA85C-4A1D-49B4-849E-F766CA14D9AE}" srcOrd="0" destOrd="0" presId="urn:microsoft.com/office/officeart/2005/8/layout/radial6"/>
    <dgm:cxn modelId="{A4F0147F-05A4-4386-8A24-E6FC06D6CBF5}" type="presParOf" srcId="{7162CE0C-2FC6-4CB8-B78E-BCC848794C57}" destId="{0ACE447D-C231-422F-B093-C2B282289539}" srcOrd="1" destOrd="0" presId="urn:microsoft.com/office/officeart/2005/8/layout/radial6"/>
    <dgm:cxn modelId="{A5283901-4FF5-4436-884C-2D5833377C59}" type="presParOf" srcId="{7162CE0C-2FC6-4CB8-B78E-BCC848794C57}" destId="{61081837-8624-41A4-AEB6-E037D9AE23C8}" srcOrd="2" destOrd="0" presId="urn:microsoft.com/office/officeart/2005/8/layout/radial6"/>
    <dgm:cxn modelId="{3F9850F8-E23E-4BE4-8745-D57021E72732}" type="presParOf" srcId="{7162CE0C-2FC6-4CB8-B78E-BCC848794C57}" destId="{0CE6C107-5D8D-453A-863F-4130CCFBFDD0}" srcOrd="3" destOrd="0" presId="urn:microsoft.com/office/officeart/2005/8/layout/radial6"/>
    <dgm:cxn modelId="{60B74109-6320-46DF-8318-3D038B0656A7}" type="presParOf" srcId="{7162CE0C-2FC6-4CB8-B78E-BCC848794C57}" destId="{6E64CC03-1BC9-466E-9BBA-393C780FD550}" srcOrd="4" destOrd="0" presId="urn:microsoft.com/office/officeart/2005/8/layout/radial6"/>
    <dgm:cxn modelId="{E73AA5F0-F8BC-4E77-97C3-B875BC283311}" type="presParOf" srcId="{7162CE0C-2FC6-4CB8-B78E-BCC848794C57}" destId="{E7203370-582E-4ED5-8434-B84F0043A57A}" srcOrd="5" destOrd="0" presId="urn:microsoft.com/office/officeart/2005/8/layout/radial6"/>
    <dgm:cxn modelId="{FDAED62E-8034-4128-B814-CBB98705E6BB}" type="presParOf" srcId="{7162CE0C-2FC6-4CB8-B78E-BCC848794C57}" destId="{A227064C-FCC3-4BFB-885A-86781C241CFB}" srcOrd="6" destOrd="0" presId="urn:microsoft.com/office/officeart/2005/8/layout/radial6"/>
    <dgm:cxn modelId="{635DE4D5-2CC1-48B3-B54E-58C77F9FEA9F}" type="presParOf" srcId="{7162CE0C-2FC6-4CB8-B78E-BCC848794C57}" destId="{C9FB4801-9A4B-4427-A52C-ACAFE14FFEC0}" srcOrd="7" destOrd="0" presId="urn:microsoft.com/office/officeart/2005/8/layout/radial6"/>
    <dgm:cxn modelId="{A4DDE755-9F20-424C-9E0A-197A61026BF6}" type="presParOf" srcId="{7162CE0C-2FC6-4CB8-B78E-BCC848794C57}" destId="{0876D5E0-2E29-4828-A6AB-D77A3AA73186}" srcOrd="8" destOrd="0" presId="urn:microsoft.com/office/officeart/2005/8/layout/radial6"/>
    <dgm:cxn modelId="{AD29F02F-9CC2-4269-88CB-AE20BC964EFB}" type="presParOf" srcId="{7162CE0C-2FC6-4CB8-B78E-BCC848794C57}" destId="{85FDF842-FE9B-4039-8B3E-226EA4AA2AF0}" srcOrd="9" destOrd="0" presId="urn:microsoft.com/office/officeart/2005/8/layout/radial6"/>
    <dgm:cxn modelId="{589A808A-2171-43C9-9021-7B60D1AEDE75}" type="presParOf" srcId="{7162CE0C-2FC6-4CB8-B78E-BCC848794C57}" destId="{CECD2C2C-5433-4BB5-ADD1-9CC575A709FB}" srcOrd="10" destOrd="0" presId="urn:microsoft.com/office/officeart/2005/8/layout/radial6"/>
    <dgm:cxn modelId="{40C7E697-FA43-4F59-B5D3-554FBF823F92}" type="presParOf" srcId="{7162CE0C-2FC6-4CB8-B78E-BCC848794C57}" destId="{32919B62-96E2-4DEF-B311-C7BE33F5C1F5}" srcOrd="11" destOrd="0" presId="urn:microsoft.com/office/officeart/2005/8/layout/radial6"/>
    <dgm:cxn modelId="{519860D1-1EDF-4234-BABF-90A0528E0BEA}" type="presParOf" srcId="{7162CE0C-2FC6-4CB8-B78E-BCC848794C57}" destId="{EF94C7CA-A559-48EC-9905-E5A20C8639C4}"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31E070-BCE5-4465-BC72-333EE1CA55B9}"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18A161B1-E9FA-4C45-A0A5-6EA2980F3646}">
      <dgm:prSet phldrT="[Text]" custT="1"/>
      <dgm:spPr/>
      <dgm:t>
        <a:bodyPr/>
        <a:lstStyle/>
        <a:p>
          <a:r>
            <a:rPr lang="en-US" sz="2400" b="1" dirty="0">
              <a:solidFill>
                <a:srgbClr val="030405"/>
              </a:solidFill>
            </a:rPr>
            <a:t>Initiator (ED, ID/DD, ED, VR, etc.)</a:t>
          </a:r>
        </a:p>
      </dgm:t>
    </dgm:pt>
    <dgm:pt modelId="{4D0BAB03-1CCB-4ED3-9228-BDDEB9CB2563}" type="parTrans" cxnId="{E7ED39C5-BD0B-4BA1-964E-886DF55CA635}">
      <dgm:prSet/>
      <dgm:spPr/>
      <dgm:t>
        <a:bodyPr/>
        <a:lstStyle/>
        <a:p>
          <a:endParaRPr lang="en-US"/>
        </a:p>
      </dgm:t>
    </dgm:pt>
    <dgm:pt modelId="{CC7F24CF-8C3D-418F-902F-819409F8C7DA}" type="sibTrans" cxnId="{E7ED39C5-BD0B-4BA1-964E-886DF55CA635}">
      <dgm:prSet/>
      <dgm:spPr/>
      <dgm:t>
        <a:bodyPr/>
        <a:lstStyle/>
        <a:p>
          <a:endParaRPr lang="en-US"/>
        </a:p>
      </dgm:t>
    </dgm:pt>
    <dgm:pt modelId="{DD2742A8-C424-4464-9CF5-18C6601167BC}">
      <dgm:prSet phldrT="[Text]" custT="1"/>
      <dgm:spPr/>
      <dgm:t>
        <a:bodyPr/>
        <a:lstStyle/>
        <a:p>
          <a:r>
            <a:rPr lang="en-US" altLang="en-US" sz="1800" b="1" dirty="0">
              <a:solidFill>
                <a:srgbClr val="030405"/>
              </a:solidFill>
              <a:latin typeface="+mn-lt"/>
            </a:rPr>
            <a:t>Determines who receives Discovery</a:t>
          </a:r>
          <a:endParaRPr lang="en-US" sz="1800" b="1" dirty="0">
            <a:solidFill>
              <a:srgbClr val="030405"/>
            </a:solidFill>
          </a:endParaRPr>
        </a:p>
      </dgm:t>
    </dgm:pt>
    <dgm:pt modelId="{285C513D-5FA7-4628-9E66-35686D0FB417}" type="parTrans" cxnId="{5E2397C3-4B08-4664-8986-2F1370DC133D}">
      <dgm:prSet/>
      <dgm:spPr/>
      <dgm:t>
        <a:bodyPr/>
        <a:lstStyle/>
        <a:p>
          <a:endParaRPr lang="en-US"/>
        </a:p>
      </dgm:t>
    </dgm:pt>
    <dgm:pt modelId="{0D198A7C-06B8-434E-9E51-0B3AC06F54A0}" type="sibTrans" cxnId="{5E2397C3-4B08-4664-8986-2F1370DC133D}">
      <dgm:prSet/>
      <dgm:spPr/>
      <dgm:t>
        <a:bodyPr/>
        <a:lstStyle/>
        <a:p>
          <a:endParaRPr lang="en-US"/>
        </a:p>
      </dgm:t>
    </dgm:pt>
    <dgm:pt modelId="{CE3050CD-FEE7-4F14-B658-A68C867E6ACC}">
      <dgm:prSet phldrT="[Text]" custT="1"/>
      <dgm:spPr/>
      <dgm:t>
        <a:bodyPr/>
        <a:lstStyle/>
        <a:p>
          <a:r>
            <a:rPr lang="en-US" sz="2400" b="1" dirty="0">
              <a:solidFill>
                <a:srgbClr val="030405"/>
              </a:solidFill>
            </a:rPr>
            <a:t>Job Seeker</a:t>
          </a:r>
        </a:p>
      </dgm:t>
    </dgm:pt>
    <dgm:pt modelId="{393C581D-6C08-4FD4-98CC-5719CFACFBB3}" type="parTrans" cxnId="{4C335BC3-3BEE-4A81-9813-2F6835EE7854}">
      <dgm:prSet/>
      <dgm:spPr/>
      <dgm:t>
        <a:bodyPr/>
        <a:lstStyle/>
        <a:p>
          <a:endParaRPr lang="en-US"/>
        </a:p>
      </dgm:t>
    </dgm:pt>
    <dgm:pt modelId="{44EDE1EE-031D-4221-B575-B9FA12C136E5}" type="sibTrans" cxnId="{4C335BC3-3BEE-4A81-9813-2F6835EE7854}">
      <dgm:prSet/>
      <dgm:spPr/>
      <dgm:t>
        <a:bodyPr/>
        <a:lstStyle/>
        <a:p>
          <a:endParaRPr lang="en-US"/>
        </a:p>
      </dgm:t>
    </dgm:pt>
    <dgm:pt modelId="{9515A570-71E9-4454-85BE-136B22B6C1C3}">
      <dgm:prSet phldrT="[Text]" custT="1"/>
      <dgm:spPr/>
      <dgm:t>
        <a:bodyPr/>
        <a:lstStyle/>
        <a:p>
          <a:r>
            <a:rPr lang="en-US" sz="1800" b="1" dirty="0">
              <a:solidFill>
                <a:srgbClr val="030405"/>
              </a:solidFill>
            </a:rPr>
            <a:t>Job Seeker willing to go through the process</a:t>
          </a:r>
        </a:p>
      </dgm:t>
    </dgm:pt>
    <dgm:pt modelId="{C7612EC7-FFE6-4967-A03A-96D0C56D412E}" type="parTrans" cxnId="{1EF0A312-D921-4A5D-8755-14A0C3166CD9}">
      <dgm:prSet/>
      <dgm:spPr/>
      <dgm:t>
        <a:bodyPr/>
        <a:lstStyle/>
        <a:p>
          <a:endParaRPr lang="en-US"/>
        </a:p>
      </dgm:t>
    </dgm:pt>
    <dgm:pt modelId="{630DC1BA-C50B-4419-A6F1-2B054E49C972}" type="sibTrans" cxnId="{1EF0A312-D921-4A5D-8755-14A0C3166CD9}">
      <dgm:prSet/>
      <dgm:spPr/>
      <dgm:t>
        <a:bodyPr/>
        <a:lstStyle/>
        <a:p>
          <a:endParaRPr lang="en-US"/>
        </a:p>
      </dgm:t>
    </dgm:pt>
    <dgm:pt modelId="{6E19BBA9-FBFE-4F39-AFD4-13622DEE34B1}">
      <dgm:prSet phldrT="[Text]" custT="1"/>
      <dgm:spPr/>
      <dgm:t>
        <a:bodyPr/>
        <a:lstStyle/>
        <a:p>
          <a:r>
            <a:rPr lang="en-US" sz="2200" b="1" dirty="0">
              <a:solidFill>
                <a:schemeClr val="tx1"/>
              </a:solidFill>
            </a:rPr>
            <a:t>Facilitation Team</a:t>
          </a:r>
        </a:p>
      </dgm:t>
    </dgm:pt>
    <dgm:pt modelId="{B597D02D-2DA2-46E0-AF01-358678C423AF}" type="parTrans" cxnId="{B0B616D2-ACD5-4C43-ACE6-95AF00348406}">
      <dgm:prSet/>
      <dgm:spPr/>
      <dgm:t>
        <a:bodyPr/>
        <a:lstStyle/>
        <a:p>
          <a:endParaRPr lang="en-US"/>
        </a:p>
      </dgm:t>
    </dgm:pt>
    <dgm:pt modelId="{E49ED1AA-3E2E-4CBC-B36C-C990004EF3F3}" type="sibTrans" cxnId="{B0B616D2-ACD5-4C43-ACE6-95AF00348406}">
      <dgm:prSet/>
      <dgm:spPr/>
      <dgm:t>
        <a:bodyPr/>
        <a:lstStyle/>
        <a:p>
          <a:endParaRPr lang="en-US"/>
        </a:p>
      </dgm:t>
    </dgm:pt>
    <dgm:pt modelId="{D0DF3BD3-E9AD-481E-B46F-C71FC9B4ADC5}">
      <dgm:prSet phldrT="[Text]" custT="1"/>
      <dgm:spPr/>
      <dgm:t>
        <a:bodyPr/>
        <a:lstStyle/>
        <a:p>
          <a:r>
            <a:rPr lang="en-US" sz="1800" b="1" dirty="0">
              <a:solidFill>
                <a:srgbClr val="030405"/>
              </a:solidFill>
            </a:rPr>
            <a:t>Observe job seeker</a:t>
          </a:r>
        </a:p>
      </dgm:t>
    </dgm:pt>
    <dgm:pt modelId="{5BD25C9F-E96C-4CDD-BA3C-8CB0C77873F1}" type="parTrans" cxnId="{79AA9E22-14A7-42D8-B313-115C5EAB9B41}">
      <dgm:prSet/>
      <dgm:spPr/>
      <dgm:t>
        <a:bodyPr/>
        <a:lstStyle/>
        <a:p>
          <a:endParaRPr lang="en-US"/>
        </a:p>
      </dgm:t>
    </dgm:pt>
    <dgm:pt modelId="{BBDFFD90-D535-4024-874E-FB1F97BE0AF1}" type="sibTrans" cxnId="{79AA9E22-14A7-42D8-B313-115C5EAB9B41}">
      <dgm:prSet/>
      <dgm:spPr/>
      <dgm:t>
        <a:bodyPr/>
        <a:lstStyle/>
        <a:p>
          <a:endParaRPr lang="en-US"/>
        </a:p>
      </dgm:t>
    </dgm:pt>
    <dgm:pt modelId="{AAEC12DC-F23F-485B-91D7-2E5ED128B56C}">
      <dgm:prSet custT="1"/>
      <dgm:spPr/>
      <dgm:t>
        <a:bodyPr/>
        <a:lstStyle/>
        <a:p>
          <a:r>
            <a:rPr lang="en-US" altLang="en-US" sz="1800" b="1" dirty="0">
              <a:solidFill>
                <a:srgbClr val="030405"/>
              </a:solidFill>
              <a:latin typeface="+mn-lt"/>
            </a:rPr>
            <a:t>Explains CE to the Job Seeker </a:t>
          </a:r>
        </a:p>
      </dgm:t>
    </dgm:pt>
    <dgm:pt modelId="{1459AC8B-2B71-41D6-BB84-6E6B2DB780C7}" type="parTrans" cxnId="{79414E01-CF25-475E-BF36-C95C172DA538}">
      <dgm:prSet/>
      <dgm:spPr/>
      <dgm:t>
        <a:bodyPr/>
        <a:lstStyle/>
        <a:p>
          <a:endParaRPr lang="en-US"/>
        </a:p>
      </dgm:t>
    </dgm:pt>
    <dgm:pt modelId="{F20F68E2-C0D3-483E-B316-0856A1CD621D}" type="sibTrans" cxnId="{79414E01-CF25-475E-BF36-C95C172DA538}">
      <dgm:prSet/>
      <dgm:spPr/>
      <dgm:t>
        <a:bodyPr/>
        <a:lstStyle/>
        <a:p>
          <a:endParaRPr lang="en-US"/>
        </a:p>
      </dgm:t>
    </dgm:pt>
    <dgm:pt modelId="{C0A021A6-46D4-46AF-8E55-4CB6A7E20D78}">
      <dgm:prSet custT="1"/>
      <dgm:spPr/>
      <dgm:t>
        <a:bodyPr/>
        <a:lstStyle/>
        <a:p>
          <a:r>
            <a:rPr lang="en-US" altLang="en-US" sz="1800" b="1" dirty="0">
              <a:solidFill>
                <a:srgbClr val="030405"/>
              </a:solidFill>
              <a:latin typeface="+mn-lt"/>
            </a:rPr>
            <a:t>Monitors Discovery </a:t>
          </a:r>
        </a:p>
      </dgm:t>
    </dgm:pt>
    <dgm:pt modelId="{EE191D2F-028B-4CBC-90DC-BC8EDC3B0500}" type="parTrans" cxnId="{46A40C55-188F-4181-97E9-C3E681218B55}">
      <dgm:prSet/>
      <dgm:spPr/>
      <dgm:t>
        <a:bodyPr/>
        <a:lstStyle/>
        <a:p>
          <a:endParaRPr lang="en-US"/>
        </a:p>
      </dgm:t>
    </dgm:pt>
    <dgm:pt modelId="{0973F11D-72A2-446E-AB34-D8B3DFBA2346}" type="sibTrans" cxnId="{46A40C55-188F-4181-97E9-C3E681218B55}">
      <dgm:prSet/>
      <dgm:spPr/>
      <dgm:t>
        <a:bodyPr/>
        <a:lstStyle/>
        <a:p>
          <a:endParaRPr lang="en-US"/>
        </a:p>
      </dgm:t>
    </dgm:pt>
    <dgm:pt modelId="{96B01BE5-5DF7-4746-BCA3-2E9E6B3022EA}">
      <dgm:prSet custT="1"/>
      <dgm:spPr/>
      <dgm:t>
        <a:bodyPr/>
        <a:lstStyle/>
        <a:p>
          <a:r>
            <a:rPr lang="en-US" altLang="en-US" sz="1800" b="1" dirty="0">
              <a:solidFill>
                <a:srgbClr val="030405"/>
              </a:solidFill>
              <a:latin typeface="+mn-lt"/>
            </a:rPr>
            <a:t>Expects a direction for Employment</a:t>
          </a:r>
        </a:p>
      </dgm:t>
    </dgm:pt>
    <dgm:pt modelId="{CAEFC674-6085-462A-AA69-1A976769C8EE}" type="parTrans" cxnId="{EC001DE4-ABE6-49BF-B918-F1A354B0BC3A}">
      <dgm:prSet/>
      <dgm:spPr/>
      <dgm:t>
        <a:bodyPr/>
        <a:lstStyle/>
        <a:p>
          <a:endParaRPr lang="en-US"/>
        </a:p>
      </dgm:t>
    </dgm:pt>
    <dgm:pt modelId="{172F9D69-9BD2-4CC4-A6FC-BC21566619FE}" type="sibTrans" cxnId="{EC001DE4-ABE6-49BF-B918-F1A354B0BC3A}">
      <dgm:prSet/>
      <dgm:spPr/>
      <dgm:t>
        <a:bodyPr/>
        <a:lstStyle/>
        <a:p>
          <a:endParaRPr lang="en-US"/>
        </a:p>
      </dgm:t>
    </dgm:pt>
    <dgm:pt modelId="{87F0161B-23EB-4FFB-89BC-DCCDEC9F2104}">
      <dgm:prSet custT="1"/>
      <dgm:spPr/>
      <dgm:t>
        <a:bodyPr/>
        <a:lstStyle/>
        <a:p>
          <a:r>
            <a:rPr lang="en-US" sz="1800" b="1" dirty="0">
              <a:solidFill>
                <a:srgbClr val="030405"/>
              </a:solidFill>
              <a:latin typeface="+mn-lt"/>
            </a:rPr>
            <a:t>Reviews Discovery Information, can the VR plan from it?</a:t>
          </a:r>
        </a:p>
      </dgm:t>
    </dgm:pt>
    <dgm:pt modelId="{74080415-C393-472A-A4CC-F5C19ABFF3CE}" type="parTrans" cxnId="{726AF2E4-DAEE-4441-B4A2-14DFEB141711}">
      <dgm:prSet/>
      <dgm:spPr/>
      <dgm:t>
        <a:bodyPr/>
        <a:lstStyle/>
        <a:p>
          <a:endParaRPr lang="en-US"/>
        </a:p>
      </dgm:t>
    </dgm:pt>
    <dgm:pt modelId="{2212AEF0-2609-49E8-882D-4C32B99C5D5E}" type="sibTrans" cxnId="{726AF2E4-DAEE-4441-B4A2-14DFEB141711}">
      <dgm:prSet/>
      <dgm:spPr/>
      <dgm:t>
        <a:bodyPr/>
        <a:lstStyle/>
        <a:p>
          <a:endParaRPr lang="en-US"/>
        </a:p>
      </dgm:t>
    </dgm:pt>
    <dgm:pt modelId="{A7D014C4-085A-482A-B70D-8E18796AA34E}">
      <dgm:prSet custT="1"/>
      <dgm:spPr/>
      <dgm:t>
        <a:bodyPr/>
        <a:lstStyle/>
        <a:p>
          <a:endParaRPr lang="en-US" sz="1800" b="1" dirty="0">
            <a:solidFill>
              <a:srgbClr val="030405"/>
            </a:solidFill>
          </a:endParaRPr>
        </a:p>
      </dgm:t>
    </dgm:pt>
    <dgm:pt modelId="{43FD185C-28F1-4242-949D-9B9C01458F07}" type="parTrans" cxnId="{BA3AE266-9EDE-4BF0-BF85-FD9ACD4FDBD7}">
      <dgm:prSet/>
      <dgm:spPr/>
      <dgm:t>
        <a:bodyPr/>
        <a:lstStyle/>
        <a:p>
          <a:endParaRPr lang="en-US"/>
        </a:p>
      </dgm:t>
    </dgm:pt>
    <dgm:pt modelId="{2D2D69A3-8025-4430-AEDE-9725198E8BCE}" type="sibTrans" cxnId="{BA3AE266-9EDE-4BF0-BF85-FD9ACD4FDBD7}">
      <dgm:prSet/>
      <dgm:spPr/>
      <dgm:t>
        <a:bodyPr/>
        <a:lstStyle/>
        <a:p>
          <a:endParaRPr lang="en-US"/>
        </a:p>
      </dgm:t>
    </dgm:pt>
    <dgm:pt modelId="{B32E5858-4E5F-41A3-B7EB-218A4A1569E4}">
      <dgm:prSet custT="1"/>
      <dgm:spPr/>
      <dgm:t>
        <a:bodyPr/>
        <a:lstStyle/>
        <a:p>
          <a:r>
            <a:rPr lang="en-US" sz="1800" b="1" dirty="0">
              <a:solidFill>
                <a:srgbClr val="030405"/>
              </a:solidFill>
            </a:rPr>
            <a:t>Keeps VRC/payer Informed</a:t>
          </a:r>
        </a:p>
      </dgm:t>
    </dgm:pt>
    <dgm:pt modelId="{455DE2D2-CD37-4957-8717-D293C879C0F5}" type="parTrans" cxnId="{4049CF17-0E54-415F-929C-B7EA958241A0}">
      <dgm:prSet/>
      <dgm:spPr/>
      <dgm:t>
        <a:bodyPr/>
        <a:lstStyle/>
        <a:p>
          <a:endParaRPr lang="en-US"/>
        </a:p>
      </dgm:t>
    </dgm:pt>
    <dgm:pt modelId="{D965F184-91E9-4593-BD48-6B3C98E0F479}" type="sibTrans" cxnId="{4049CF17-0E54-415F-929C-B7EA958241A0}">
      <dgm:prSet/>
      <dgm:spPr/>
      <dgm:t>
        <a:bodyPr/>
        <a:lstStyle/>
        <a:p>
          <a:endParaRPr lang="en-US"/>
        </a:p>
      </dgm:t>
    </dgm:pt>
    <dgm:pt modelId="{4BCD3281-C4E9-4657-B084-A82A1BEA1B65}">
      <dgm:prSet custT="1"/>
      <dgm:spPr/>
      <dgm:t>
        <a:bodyPr/>
        <a:lstStyle/>
        <a:p>
          <a:endParaRPr lang="en-US" sz="1800" b="1" dirty="0">
            <a:solidFill>
              <a:srgbClr val="030405"/>
            </a:solidFill>
          </a:endParaRPr>
        </a:p>
      </dgm:t>
    </dgm:pt>
    <dgm:pt modelId="{884139D8-7AD9-4727-8F33-70D5F77491D1}" type="parTrans" cxnId="{645A125A-948C-424C-8A16-85E16572A8F6}">
      <dgm:prSet/>
      <dgm:spPr/>
      <dgm:t>
        <a:bodyPr/>
        <a:lstStyle/>
        <a:p>
          <a:endParaRPr lang="en-US"/>
        </a:p>
      </dgm:t>
    </dgm:pt>
    <dgm:pt modelId="{82E86E86-4020-48B7-A35C-05D16BC7440D}" type="sibTrans" cxnId="{645A125A-948C-424C-8A16-85E16572A8F6}">
      <dgm:prSet/>
      <dgm:spPr/>
      <dgm:t>
        <a:bodyPr/>
        <a:lstStyle/>
        <a:p>
          <a:endParaRPr lang="en-US"/>
        </a:p>
      </dgm:t>
    </dgm:pt>
    <dgm:pt modelId="{D2A81709-9C76-4424-B856-CACDEEFF86E3}">
      <dgm:prSet custT="1"/>
      <dgm:spPr/>
      <dgm:t>
        <a:bodyPr/>
        <a:lstStyle/>
        <a:p>
          <a:r>
            <a:rPr lang="en-US" sz="1800" b="1" dirty="0">
              <a:solidFill>
                <a:srgbClr val="030405"/>
              </a:solidFill>
            </a:rPr>
            <a:t>Job seeker not jump to any job.</a:t>
          </a:r>
        </a:p>
      </dgm:t>
    </dgm:pt>
    <dgm:pt modelId="{7B7B66AF-199F-4585-BA17-328702064B53}" type="parTrans" cxnId="{07F4F9FD-629B-4F5E-973E-0E49A7E860F0}">
      <dgm:prSet/>
      <dgm:spPr/>
      <dgm:t>
        <a:bodyPr/>
        <a:lstStyle/>
        <a:p>
          <a:endParaRPr lang="en-US"/>
        </a:p>
      </dgm:t>
    </dgm:pt>
    <dgm:pt modelId="{66ADABE7-8E3C-4B41-82BF-EA679D853153}" type="sibTrans" cxnId="{07F4F9FD-629B-4F5E-973E-0E49A7E860F0}">
      <dgm:prSet/>
      <dgm:spPr/>
      <dgm:t>
        <a:bodyPr/>
        <a:lstStyle/>
        <a:p>
          <a:endParaRPr lang="en-US"/>
        </a:p>
      </dgm:t>
    </dgm:pt>
    <dgm:pt modelId="{FBD5E494-EB7C-4CF8-8B34-E547B564300E}">
      <dgm:prSet/>
      <dgm:spPr/>
      <dgm:t>
        <a:bodyPr/>
        <a:lstStyle/>
        <a:p>
          <a:endParaRPr lang="en-US" sz="1700" dirty="0"/>
        </a:p>
      </dgm:t>
    </dgm:pt>
    <dgm:pt modelId="{825935B3-05C6-469B-9403-3C68C5D9C295}" type="parTrans" cxnId="{F7F0451E-AC3B-42E6-93F8-04AE22FB93EE}">
      <dgm:prSet/>
      <dgm:spPr/>
      <dgm:t>
        <a:bodyPr/>
        <a:lstStyle/>
        <a:p>
          <a:endParaRPr lang="en-US"/>
        </a:p>
      </dgm:t>
    </dgm:pt>
    <dgm:pt modelId="{5869BE9A-1645-4617-8EBE-144B879FCC07}" type="sibTrans" cxnId="{F7F0451E-AC3B-42E6-93F8-04AE22FB93EE}">
      <dgm:prSet/>
      <dgm:spPr/>
      <dgm:t>
        <a:bodyPr/>
        <a:lstStyle/>
        <a:p>
          <a:endParaRPr lang="en-US"/>
        </a:p>
      </dgm:t>
    </dgm:pt>
    <dgm:pt modelId="{A47523D1-3CA9-432A-B74B-A658FF258AAD}">
      <dgm:prSet custT="1"/>
      <dgm:spPr/>
      <dgm:t>
        <a:bodyPr/>
        <a:lstStyle/>
        <a:p>
          <a:r>
            <a:rPr lang="en-US" sz="1800" b="1" dirty="0">
              <a:solidFill>
                <a:srgbClr val="030405"/>
              </a:solidFill>
            </a:rPr>
            <a:t>Take descriptive notes</a:t>
          </a:r>
        </a:p>
      </dgm:t>
    </dgm:pt>
    <dgm:pt modelId="{9C88E6BB-D8F7-41AD-8DF2-20D40CB7BF46}" type="parTrans" cxnId="{AE01C556-2B73-4B14-9C44-2D067BFC2589}">
      <dgm:prSet/>
      <dgm:spPr/>
      <dgm:t>
        <a:bodyPr/>
        <a:lstStyle/>
        <a:p>
          <a:endParaRPr lang="en-US"/>
        </a:p>
      </dgm:t>
    </dgm:pt>
    <dgm:pt modelId="{D62ADEAE-1A5A-499C-9DA8-0BE41B389D63}" type="sibTrans" cxnId="{AE01C556-2B73-4B14-9C44-2D067BFC2589}">
      <dgm:prSet/>
      <dgm:spPr/>
      <dgm:t>
        <a:bodyPr/>
        <a:lstStyle/>
        <a:p>
          <a:endParaRPr lang="en-US"/>
        </a:p>
      </dgm:t>
    </dgm:pt>
    <dgm:pt modelId="{DAF8C24D-FA30-4C2E-9F3D-B7CF241A733B}">
      <dgm:prSet custT="1"/>
      <dgm:spPr/>
      <dgm:t>
        <a:bodyPr/>
        <a:lstStyle/>
        <a:p>
          <a:r>
            <a:rPr lang="en-US" sz="1800" b="1" dirty="0">
              <a:solidFill>
                <a:srgbClr val="030405"/>
              </a:solidFill>
            </a:rPr>
            <a:t>Interview people who know the job seeker</a:t>
          </a:r>
        </a:p>
      </dgm:t>
    </dgm:pt>
    <dgm:pt modelId="{564EB8AC-73FD-4E5B-BD70-145E38C5CE84}" type="parTrans" cxnId="{33D151C3-F085-4153-B558-894932D27114}">
      <dgm:prSet/>
      <dgm:spPr/>
      <dgm:t>
        <a:bodyPr/>
        <a:lstStyle/>
        <a:p>
          <a:endParaRPr lang="en-US"/>
        </a:p>
      </dgm:t>
    </dgm:pt>
    <dgm:pt modelId="{39B62CCE-4EAB-4763-A1F2-C4F4791C0076}" type="sibTrans" cxnId="{33D151C3-F085-4153-B558-894932D27114}">
      <dgm:prSet/>
      <dgm:spPr/>
      <dgm:t>
        <a:bodyPr/>
        <a:lstStyle/>
        <a:p>
          <a:endParaRPr lang="en-US"/>
        </a:p>
      </dgm:t>
    </dgm:pt>
    <dgm:pt modelId="{12F6E31F-8448-41E9-BFB3-CD115304BD67}">
      <dgm:prSet custT="1"/>
      <dgm:spPr/>
      <dgm:t>
        <a:bodyPr/>
        <a:lstStyle/>
        <a:p>
          <a:r>
            <a:rPr lang="en-US" sz="1800" b="1" dirty="0">
              <a:solidFill>
                <a:srgbClr val="030405"/>
              </a:solidFill>
            </a:rPr>
            <a:t>Submit logs to VRC</a:t>
          </a:r>
        </a:p>
      </dgm:t>
    </dgm:pt>
    <dgm:pt modelId="{FEC3FAD3-E7E4-48EB-87F5-055C48DBCE0B}" type="parTrans" cxnId="{25050809-A984-4D21-8C00-2C0D53844543}">
      <dgm:prSet/>
      <dgm:spPr/>
      <dgm:t>
        <a:bodyPr/>
        <a:lstStyle/>
        <a:p>
          <a:endParaRPr lang="en-US"/>
        </a:p>
      </dgm:t>
    </dgm:pt>
    <dgm:pt modelId="{E523D148-D7F6-497C-8939-E1BBDE6B98C3}" type="sibTrans" cxnId="{25050809-A984-4D21-8C00-2C0D53844543}">
      <dgm:prSet/>
      <dgm:spPr/>
      <dgm:t>
        <a:bodyPr/>
        <a:lstStyle/>
        <a:p>
          <a:endParaRPr lang="en-US"/>
        </a:p>
      </dgm:t>
    </dgm:pt>
    <dgm:pt modelId="{841BBA5C-191C-4D8A-8176-7D8097BB0A91}">
      <dgm:prSet custT="1"/>
      <dgm:spPr/>
      <dgm:t>
        <a:bodyPr/>
        <a:lstStyle/>
        <a:p>
          <a:r>
            <a:rPr lang="en-US" sz="1800" b="1" dirty="0">
              <a:solidFill>
                <a:srgbClr val="030405"/>
              </a:solidFill>
            </a:rPr>
            <a:t>Write a positive, descriptive Discovery document</a:t>
          </a:r>
        </a:p>
      </dgm:t>
    </dgm:pt>
    <dgm:pt modelId="{67893110-1132-4329-8A23-B950A6C87DF1}" type="parTrans" cxnId="{C1BE2C82-7793-49F4-AA64-4AD61F58C9F3}">
      <dgm:prSet/>
      <dgm:spPr/>
      <dgm:t>
        <a:bodyPr/>
        <a:lstStyle/>
        <a:p>
          <a:endParaRPr lang="en-US"/>
        </a:p>
      </dgm:t>
    </dgm:pt>
    <dgm:pt modelId="{0D0E5484-EF13-444A-88BE-F33D59D84E29}" type="sibTrans" cxnId="{C1BE2C82-7793-49F4-AA64-4AD61F58C9F3}">
      <dgm:prSet/>
      <dgm:spPr/>
      <dgm:t>
        <a:bodyPr/>
        <a:lstStyle/>
        <a:p>
          <a:endParaRPr lang="en-US"/>
        </a:p>
      </dgm:t>
    </dgm:pt>
    <dgm:pt modelId="{29C5D9D3-9A37-4427-A795-0A6E1C298523}">
      <dgm:prSet custT="1"/>
      <dgm:spPr/>
      <dgm:t>
        <a:bodyPr/>
        <a:lstStyle/>
        <a:p>
          <a:r>
            <a:rPr lang="en-US" sz="1800" b="1" dirty="0">
              <a:solidFill>
                <a:srgbClr val="030405"/>
              </a:solidFill>
            </a:rPr>
            <a:t>Negotiated job</a:t>
          </a:r>
        </a:p>
      </dgm:t>
    </dgm:pt>
    <dgm:pt modelId="{8B250F7A-31A4-4504-BBAD-0073A3DC7427}" type="parTrans" cxnId="{B583F7E3-E0B1-4854-B423-74CF070B6D64}">
      <dgm:prSet/>
      <dgm:spPr/>
      <dgm:t>
        <a:bodyPr/>
        <a:lstStyle/>
        <a:p>
          <a:endParaRPr lang="en-US"/>
        </a:p>
      </dgm:t>
    </dgm:pt>
    <dgm:pt modelId="{2749D0A4-40B7-471C-864A-F1EE03FE86EC}" type="sibTrans" cxnId="{B583F7E3-E0B1-4854-B423-74CF070B6D64}">
      <dgm:prSet/>
      <dgm:spPr/>
      <dgm:t>
        <a:bodyPr/>
        <a:lstStyle/>
        <a:p>
          <a:endParaRPr lang="en-US"/>
        </a:p>
      </dgm:t>
    </dgm:pt>
    <dgm:pt modelId="{69FC288A-455D-4AC7-AF15-CF9D863D3C54}" type="pres">
      <dgm:prSet presAssocID="{5C31E070-BCE5-4465-BC72-333EE1CA55B9}" presName="Name0" presStyleCnt="0">
        <dgm:presLayoutVars>
          <dgm:dir/>
          <dgm:resizeHandles val="exact"/>
        </dgm:presLayoutVars>
      </dgm:prSet>
      <dgm:spPr/>
    </dgm:pt>
    <dgm:pt modelId="{F7485169-4B9A-41C2-A7E8-D89F6C16EDDF}" type="pres">
      <dgm:prSet presAssocID="{18A161B1-E9FA-4C45-A0A5-6EA2980F3646}" presName="node" presStyleLbl="node1" presStyleIdx="0" presStyleCnt="3" custScaleX="146958" custLinFactNeighborX="-9902" custLinFactNeighborY="-386">
        <dgm:presLayoutVars>
          <dgm:bulletEnabled val="1"/>
        </dgm:presLayoutVars>
      </dgm:prSet>
      <dgm:spPr/>
    </dgm:pt>
    <dgm:pt modelId="{048016BD-64E5-4F81-812B-3FC279F0CED7}" type="pres">
      <dgm:prSet presAssocID="{CC7F24CF-8C3D-418F-902F-819409F8C7DA}" presName="sibTrans" presStyleCnt="0"/>
      <dgm:spPr/>
    </dgm:pt>
    <dgm:pt modelId="{E5F9E6F5-8002-44CC-B261-E4B02C1B91F2}" type="pres">
      <dgm:prSet presAssocID="{CE3050CD-FEE7-4F14-B658-A68C867E6ACC}" presName="node" presStyleLbl="node1" presStyleIdx="1" presStyleCnt="3" custScaleX="114773">
        <dgm:presLayoutVars>
          <dgm:bulletEnabled val="1"/>
        </dgm:presLayoutVars>
      </dgm:prSet>
      <dgm:spPr/>
    </dgm:pt>
    <dgm:pt modelId="{0F4952D8-13EE-4546-AD6A-136FA1644EEB}" type="pres">
      <dgm:prSet presAssocID="{44EDE1EE-031D-4221-B575-B9FA12C136E5}" presName="sibTrans" presStyleCnt="0"/>
      <dgm:spPr/>
    </dgm:pt>
    <dgm:pt modelId="{DD5DC8E8-3679-44EB-AF68-E96CC7563794}" type="pres">
      <dgm:prSet presAssocID="{6E19BBA9-FBFE-4F39-AFD4-13622DEE34B1}" presName="node" presStyleLbl="node1" presStyleIdx="2" presStyleCnt="3" custScaleX="125067" custLinFactNeighborX="9075" custLinFactNeighborY="-129">
        <dgm:presLayoutVars>
          <dgm:bulletEnabled val="1"/>
        </dgm:presLayoutVars>
      </dgm:prSet>
      <dgm:spPr/>
    </dgm:pt>
  </dgm:ptLst>
  <dgm:cxnLst>
    <dgm:cxn modelId="{92574901-36DD-4292-AEE2-7A7304A93334}" type="presOf" srcId="{AAEC12DC-F23F-485B-91D7-2E5ED128B56C}" destId="{F7485169-4B9A-41C2-A7E8-D89F6C16EDDF}" srcOrd="0" destOrd="2" presId="urn:microsoft.com/office/officeart/2005/8/layout/hList6"/>
    <dgm:cxn modelId="{79414E01-CF25-475E-BF36-C95C172DA538}" srcId="{18A161B1-E9FA-4C45-A0A5-6EA2980F3646}" destId="{AAEC12DC-F23F-485B-91D7-2E5ED128B56C}" srcOrd="1" destOrd="0" parTransId="{1459AC8B-2B71-41D6-BB84-6E6B2DB780C7}" sibTransId="{F20F68E2-C0D3-483E-B316-0856A1CD621D}"/>
    <dgm:cxn modelId="{25050809-A984-4D21-8C00-2C0D53844543}" srcId="{6E19BBA9-FBFE-4F39-AFD4-13622DEE34B1}" destId="{12F6E31F-8448-41E9-BFB3-CD115304BD67}" srcOrd="3" destOrd="0" parTransId="{FEC3FAD3-E7E4-48EB-87F5-055C48DBCE0B}" sibTransId="{E523D148-D7F6-497C-8939-E1BBDE6B98C3}"/>
    <dgm:cxn modelId="{D183420E-8A48-4CC3-BA48-A0A5CFDC37DA}" type="presOf" srcId="{A47523D1-3CA9-432A-B74B-A658FF258AAD}" destId="{DD5DC8E8-3679-44EB-AF68-E96CC7563794}" srcOrd="0" destOrd="2" presId="urn:microsoft.com/office/officeart/2005/8/layout/hList6"/>
    <dgm:cxn modelId="{1EF0A312-D921-4A5D-8755-14A0C3166CD9}" srcId="{CE3050CD-FEE7-4F14-B658-A68C867E6ACC}" destId="{9515A570-71E9-4454-85BE-136B22B6C1C3}" srcOrd="0" destOrd="0" parTransId="{C7612EC7-FFE6-4967-A03A-96D0C56D412E}" sibTransId="{630DC1BA-C50B-4419-A6F1-2B054E49C972}"/>
    <dgm:cxn modelId="{D6184B15-9769-4D6B-9BC9-75F7381D4617}" type="presOf" srcId="{18A161B1-E9FA-4C45-A0A5-6EA2980F3646}" destId="{F7485169-4B9A-41C2-A7E8-D89F6C16EDDF}" srcOrd="0" destOrd="0" presId="urn:microsoft.com/office/officeart/2005/8/layout/hList6"/>
    <dgm:cxn modelId="{4049CF17-0E54-415F-929C-B7EA958241A0}" srcId="{CE3050CD-FEE7-4F14-B658-A68C867E6ACC}" destId="{B32E5858-4E5F-41A3-B7EB-218A4A1569E4}" srcOrd="2" destOrd="0" parTransId="{455DE2D2-CD37-4957-8717-D293C879C0F5}" sibTransId="{D965F184-91E9-4593-BD48-6B3C98E0F479}"/>
    <dgm:cxn modelId="{F7F0451E-AC3B-42E6-93F8-04AE22FB93EE}" srcId="{CE3050CD-FEE7-4F14-B658-A68C867E6ACC}" destId="{FBD5E494-EB7C-4CF8-8B34-E547B564300E}" srcOrd="5" destOrd="0" parTransId="{825935B3-05C6-469B-9403-3C68C5D9C295}" sibTransId="{5869BE9A-1645-4617-8EBE-144B879FCC07}"/>
    <dgm:cxn modelId="{5386381F-745E-4BAB-A00F-EC803D98D01A}" type="presOf" srcId="{B32E5858-4E5F-41A3-B7EB-218A4A1569E4}" destId="{E5F9E6F5-8002-44CC-B261-E4B02C1B91F2}" srcOrd="0" destOrd="3" presId="urn:microsoft.com/office/officeart/2005/8/layout/hList6"/>
    <dgm:cxn modelId="{C40D4022-2508-4D76-8E19-9174B787D849}" type="presOf" srcId="{87F0161B-23EB-4FFB-89BC-DCCDEC9F2104}" destId="{F7485169-4B9A-41C2-A7E8-D89F6C16EDDF}" srcOrd="0" destOrd="5" presId="urn:microsoft.com/office/officeart/2005/8/layout/hList6"/>
    <dgm:cxn modelId="{79AA9E22-14A7-42D8-B313-115C5EAB9B41}" srcId="{6E19BBA9-FBFE-4F39-AFD4-13622DEE34B1}" destId="{D0DF3BD3-E9AD-481E-B46F-C71FC9B4ADC5}" srcOrd="0" destOrd="0" parTransId="{5BD25C9F-E96C-4CDD-BA3C-8CB0C77873F1}" sibTransId="{BBDFFD90-D535-4024-874E-FB1F97BE0AF1}"/>
    <dgm:cxn modelId="{C30D6323-3FCA-4228-938B-5969DEE6178C}" type="presOf" srcId="{12F6E31F-8448-41E9-BFB3-CD115304BD67}" destId="{DD5DC8E8-3679-44EB-AF68-E96CC7563794}" srcOrd="0" destOrd="4" presId="urn:microsoft.com/office/officeart/2005/8/layout/hList6"/>
    <dgm:cxn modelId="{03D6CF24-AB89-474C-AF7B-0B4EC9E0BC12}" type="presOf" srcId="{C0A021A6-46D4-46AF-8E55-4CB6A7E20D78}" destId="{F7485169-4B9A-41C2-A7E8-D89F6C16EDDF}" srcOrd="0" destOrd="3" presId="urn:microsoft.com/office/officeart/2005/8/layout/hList6"/>
    <dgm:cxn modelId="{233B2628-8B0C-412D-A1CA-246A9355305D}" type="presOf" srcId="{841BBA5C-191C-4D8A-8176-7D8097BB0A91}" destId="{DD5DC8E8-3679-44EB-AF68-E96CC7563794}" srcOrd="0" destOrd="5" presId="urn:microsoft.com/office/officeart/2005/8/layout/hList6"/>
    <dgm:cxn modelId="{D14E1A3D-9BD3-42B2-8C4A-64ADABA885CE}" type="presOf" srcId="{A7D014C4-085A-482A-B70D-8E18796AA34E}" destId="{E5F9E6F5-8002-44CC-B261-E4B02C1B91F2}" srcOrd="0" destOrd="2" presId="urn:microsoft.com/office/officeart/2005/8/layout/hList6"/>
    <dgm:cxn modelId="{B969EF5C-3DB3-45B4-B5E5-042A237CF593}" type="presOf" srcId="{6E19BBA9-FBFE-4F39-AFD4-13622DEE34B1}" destId="{DD5DC8E8-3679-44EB-AF68-E96CC7563794}" srcOrd="0" destOrd="0" presId="urn:microsoft.com/office/officeart/2005/8/layout/hList6"/>
    <dgm:cxn modelId="{CB144F63-5009-44C3-9730-2A7AEB337B6D}" type="presOf" srcId="{29C5D9D3-9A37-4427-A795-0A6E1C298523}" destId="{DD5DC8E8-3679-44EB-AF68-E96CC7563794}" srcOrd="0" destOrd="6" presId="urn:microsoft.com/office/officeart/2005/8/layout/hList6"/>
    <dgm:cxn modelId="{AA047645-3AC0-4561-BCEC-80B0F2427183}" type="presOf" srcId="{D0DF3BD3-E9AD-481E-B46F-C71FC9B4ADC5}" destId="{DD5DC8E8-3679-44EB-AF68-E96CC7563794}" srcOrd="0" destOrd="1" presId="urn:microsoft.com/office/officeart/2005/8/layout/hList6"/>
    <dgm:cxn modelId="{BA3AE266-9EDE-4BF0-BF85-FD9ACD4FDBD7}" srcId="{CE3050CD-FEE7-4F14-B658-A68C867E6ACC}" destId="{A7D014C4-085A-482A-B70D-8E18796AA34E}" srcOrd="1" destOrd="0" parTransId="{43FD185C-28F1-4242-949D-9B9C01458F07}" sibTransId="{2D2D69A3-8025-4430-AEDE-9725198E8BCE}"/>
    <dgm:cxn modelId="{46A40C55-188F-4181-97E9-C3E681218B55}" srcId="{18A161B1-E9FA-4C45-A0A5-6EA2980F3646}" destId="{C0A021A6-46D4-46AF-8E55-4CB6A7E20D78}" srcOrd="2" destOrd="0" parTransId="{EE191D2F-028B-4CBC-90DC-BC8EDC3B0500}" sibTransId="{0973F11D-72A2-446E-AB34-D8B3DFBA2346}"/>
    <dgm:cxn modelId="{AE01C556-2B73-4B14-9C44-2D067BFC2589}" srcId="{6E19BBA9-FBFE-4F39-AFD4-13622DEE34B1}" destId="{A47523D1-3CA9-432A-B74B-A658FF258AAD}" srcOrd="1" destOrd="0" parTransId="{9C88E6BB-D8F7-41AD-8DF2-20D40CB7BF46}" sibTransId="{D62ADEAE-1A5A-499C-9DA8-0BE41B389D63}"/>
    <dgm:cxn modelId="{C247075A-411D-40D1-8E72-BAE90942C098}" type="presOf" srcId="{DD2742A8-C424-4464-9CF5-18C6601167BC}" destId="{F7485169-4B9A-41C2-A7E8-D89F6C16EDDF}" srcOrd="0" destOrd="1" presId="urn:microsoft.com/office/officeart/2005/8/layout/hList6"/>
    <dgm:cxn modelId="{645A125A-948C-424C-8A16-85E16572A8F6}" srcId="{CE3050CD-FEE7-4F14-B658-A68C867E6ACC}" destId="{4BCD3281-C4E9-4657-B084-A82A1BEA1B65}" srcOrd="3" destOrd="0" parTransId="{884139D8-7AD9-4727-8F33-70D5F77491D1}" sibTransId="{82E86E86-4020-48B7-A35C-05D16BC7440D}"/>
    <dgm:cxn modelId="{C1BE2C82-7793-49F4-AA64-4AD61F58C9F3}" srcId="{6E19BBA9-FBFE-4F39-AFD4-13622DEE34B1}" destId="{841BBA5C-191C-4D8A-8176-7D8097BB0A91}" srcOrd="4" destOrd="0" parTransId="{67893110-1132-4329-8A23-B950A6C87DF1}" sibTransId="{0D0E5484-EF13-444A-88BE-F33D59D84E29}"/>
    <dgm:cxn modelId="{23C68494-4C7B-4BC2-BECC-D63FF6A366DB}" type="presOf" srcId="{DAF8C24D-FA30-4C2E-9F3D-B7CF241A733B}" destId="{DD5DC8E8-3679-44EB-AF68-E96CC7563794}" srcOrd="0" destOrd="3" presId="urn:microsoft.com/office/officeart/2005/8/layout/hList6"/>
    <dgm:cxn modelId="{A5EF7999-62AE-43B5-87BB-DAA99D728A20}" type="presOf" srcId="{96B01BE5-5DF7-4746-BCA3-2E9E6B3022EA}" destId="{F7485169-4B9A-41C2-A7E8-D89F6C16EDDF}" srcOrd="0" destOrd="4" presId="urn:microsoft.com/office/officeart/2005/8/layout/hList6"/>
    <dgm:cxn modelId="{73572EB6-DC97-4F59-8BDF-38DC9042C244}" type="presOf" srcId="{9515A570-71E9-4454-85BE-136B22B6C1C3}" destId="{E5F9E6F5-8002-44CC-B261-E4B02C1B91F2}" srcOrd="0" destOrd="1" presId="urn:microsoft.com/office/officeart/2005/8/layout/hList6"/>
    <dgm:cxn modelId="{4C335BC3-3BEE-4A81-9813-2F6835EE7854}" srcId="{5C31E070-BCE5-4465-BC72-333EE1CA55B9}" destId="{CE3050CD-FEE7-4F14-B658-A68C867E6ACC}" srcOrd="1" destOrd="0" parTransId="{393C581D-6C08-4FD4-98CC-5719CFACFBB3}" sibTransId="{44EDE1EE-031D-4221-B575-B9FA12C136E5}"/>
    <dgm:cxn modelId="{33D151C3-F085-4153-B558-894932D27114}" srcId="{6E19BBA9-FBFE-4F39-AFD4-13622DEE34B1}" destId="{DAF8C24D-FA30-4C2E-9F3D-B7CF241A733B}" srcOrd="2" destOrd="0" parTransId="{564EB8AC-73FD-4E5B-BD70-145E38C5CE84}" sibTransId="{39B62CCE-4EAB-4763-A1F2-C4F4791C0076}"/>
    <dgm:cxn modelId="{5E2397C3-4B08-4664-8986-2F1370DC133D}" srcId="{18A161B1-E9FA-4C45-A0A5-6EA2980F3646}" destId="{DD2742A8-C424-4464-9CF5-18C6601167BC}" srcOrd="0" destOrd="0" parTransId="{285C513D-5FA7-4628-9E66-35686D0FB417}" sibTransId="{0D198A7C-06B8-434E-9E51-0B3AC06F54A0}"/>
    <dgm:cxn modelId="{E7ED39C5-BD0B-4BA1-964E-886DF55CA635}" srcId="{5C31E070-BCE5-4465-BC72-333EE1CA55B9}" destId="{18A161B1-E9FA-4C45-A0A5-6EA2980F3646}" srcOrd="0" destOrd="0" parTransId="{4D0BAB03-1CCB-4ED3-9228-BDDEB9CB2563}" sibTransId="{CC7F24CF-8C3D-418F-902F-819409F8C7DA}"/>
    <dgm:cxn modelId="{81C467CD-6B0B-40B6-8B6F-9466A23517BC}" type="presOf" srcId="{5C31E070-BCE5-4465-BC72-333EE1CA55B9}" destId="{69FC288A-455D-4AC7-AF15-CF9D863D3C54}" srcOrd="0" destOrd="0" presId="urn:microsoft.com/office/officeart/2005/8/layout/hList6"/>
    <dgm:cxn modelId="{B0B616D2-ACD5-4C43-ACE6-95AF00348406}" srcId="{5C31E070-BCE5-4465-BC72-333EE1CA55B9}" destId="{6E19BBA9-FBFE-4F39-AFD4-13622DEE34B1}" srcOrd="2" destOrd="0" parTransId="{B597D02D-2DA2-46E0-AF01-358678C423AF}" sibTransId="{E49ED1AA-3E2E-4CBC-B36C-C990004EF3F3}"/>
    <dgm:cxn modelId="{8177A4DB-D67C-4BD3-BCAC-9459BCD76E71}" type="presOf" srcId="{D2A81709-9C76-4424-B856-CACDEEFF86E3}" destId="{E5F9E6F5-8002-44CC-B261-E4B02C1B91F2}" srcOrd="0" destOrd="5" presId="urn:microsoft.com/office/officeart/2005/8/layout/hList6"/>
    <dgm:cxn modelId="{39A2FFE0-FF9F-4022-8BF0-14C2BA557AD5}" type="presOf" srcId="{CE3050CD-FEE7-4F14-B658-A68C867E6ACC}" destId="{E5F9E6F5-8002-44CC-B261-E4B02C1B91F2}" srcOrd="0" destOrd="0" presId="urn:microsoft.com/office/officeart/2005/8/layout/hList6"/>
    <dgm:cxn modelId="{345E10E3-DEFF-4BC2-B9D1-FF499C0FBD2D}" type="presOf" srcId="{4BCD3281-C4E9-4657-B084-A82A1BEA1B65}" destId="{E5F9E6F5-8002-44CC-B261-E4B02C1B91F2}" srcOrd="0" destOrd="4" presId="urn:microsoft.com/office/officeart/2005/8/layout/hList6"/>
    <dgm:cxn modelId="{B583F7E3-E0B1-4854-B423-74CF070B6D64}" srcId="{6E19BBA9-FBFE-4F39-AFD4-13622DEE34B1}" destId="{29C5D9D3-9A37-4427-A795-0A6E1C298523}" srcOrd="5" destOrd="0" parTransId="{8B250F7A-31A4-4504-BBAD-0073A3DC7427}" sibTransId="{2749D0A4-40B7-471C-864A-F1EE03FE86EC}"/>
    <dgm:cxn modelId="{EC001DE4-ABE6-49BF-B918-F1A354B0BC3A}" srcId="{18A161B1-E9FA-4C45-A0A5-6EA2980F3646}" destId="{96B01BE5-5DF7-4746-BCA3-2E9E6B3022EA}" srcOrd="3" destOrd="0" parTransId="{CAEFC674-6085-462A-AA69-1A976769C8EE}" sibTransId="{172F9D69-9BD2-4CC4-A6FC-BC21566619FE}"/>
    <dgm:cxn modelId="{726AF2E4-DAEE-4441-B4A2-14DFEB141711}" srcId="{18A161B1-E9FA-4C45-A0A5-6EA2980F3646}" destId="{87F0161B-23EB-4FFB-89BC-DCCDEC9F2104}" srcOrd="4" destOrd="0" parTransId="{74080415-C393-472A-A4CC-F5C19ABFF3CE}" sibTransId="{2212AEF0-2609-49E8-882D-4C32B99C5D5E}"/>
    <dgm:cxn modelId="{2BDEAEFA-2976-4522-B14A-AE129843D98F}" type="presOf" srcId="{FBD5E494-EB7C-4CF8-8B34-E547B564300E}" destId="{E5F9E6F5-8002-44CC-B261-E4B02C1B91F2}" srcOrd="0" destOrd="6" presId="urn:microsoft.com/office/officeart/2005/8/layout/hList6"/>
    <dgm:cxn modelId="{07F4F9FD-629B-4F5E-973E-0E49A7E860F0}" srcId="{CE3050CD-FEE7-4F14-B658-A68C867E6ACC}" destId="{D2A81709-9C76-4424-B856-CACDEEFF86E3}" srcOrd="4" destOrd="0" parTransId="{7B7B66AF-199F-4585-BA17-328702064B53}" sibTransId="{66ADABE7-8E3C-4B41-82BF-EA679D853153}"/>
    <dgm:cxn modelId="{833650CE-ACB4-49C8-A708-E2CF3B465F4D}" type="presParOf" srcId="{69FC288A-455D-4AC7-AF15-CF9D863D3C54}" destId="{F7485169-4B9A-41C2-A7E8-D89F6C16EDDF}" srcOrd="0" destOrd="0" presId="urn:microsoft.com/office/officeart/2005/8/layout/hList6"/>
    <dgm:cxn modelId="{8F955FF1-DB59-4DAF-8376-439E70F77BE6}" type="presParOf" srcId="{69FC288A-455D-4AC7-AF15-CF9D863D3C54}" destId="{048016BD-64E5-4F81-812B-3FC279F0CED7}" srcOrd="1" destOrd="0" presId="urn:microsoft.com/office/officeart/2005/8/layout/hList6"/>
    <dgm:cxn modelId="{83D0401A-62B8-41C5-B9AC-DF2571EE7873}" type="presParOf" srcId="{69FC288A-455D-4AC7-AF15-CF9D863D3C54}" destId="{E5F9E6F5-8002-44CC-B261-E4B02C1B91F2}" srcOrd="2" destOrd="0" presId="urn:microsoft.com/office/officeart/2005/8/layout/hList6"/>
    <dgm:cxn modelId="{FA626CA9-C9D4-4E31-A12F-63F9DE86B74B}" type="presParOf" srcId="{69FC288A-455D-4AC7-AF15-CF9D863D3C54}" destId="{0F4952D8-13EE-4546-AD6A-136FA1644EEB}" srcOrd="3" destOrd="0" presId="urn:microsoft.com/office/officeart/2005/8/layout/hList6"/>
    <dgm:cxn modelId="{27FFAAD5-8B05-4FF1-B849-E4CE3A22078B}" type="presParOf" srcId="{69FC288A-455D-4AC7-AF15-CF9D863D3C54}" destId="{DD5DC8E8-3679-44EB-AF68-E96CC756379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4C7CA-A559-48EC-9905-E5A20C8639C4}">
      <dsp:nvSpPr>
        <dsp:cNvPr id="0" name=""/>
        <dsp:cNvSpPr/>
      </dsp:nvSpPr>
      <dsp:spPr>
        <a:xfrm>
          <a:off x="771865" y="1187081"/>
          <a:ext cx="4338346" cy="4338346"/>
        </a:xfrm>
        <a:prstGeom prst="blockArc">
          <a:avLst>
            <a:gd name="adj1" fmla="val 11638064"/>
            <a:gd name="adj2" fmla="val 16335276"/>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FDF842-FE9B-4039-8B3E-226EA4AA2AF0}">
      <dsp:nvSpPr>
        <dsp:cNvPr id="0" name=""/>
        <dsp:cNvSpPr/>
      </dsp:nvSpPr>
      <dsp:spPr>
        <a:xfrm>
          <a:off x="826323" y="489473"/>
          <a:ext cx="4338346" cy="4338346"/>
        </a:xfrm>
        <a:prstGeom prst="blockArc">
          <a:avLst>
            <a:gd name="adj1" fmla="val 5314386"/>
            <a:gd name="adj2" fmla="val 10497579"/>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27064C-FCC3-4BFB-885A-86781C241CFB}">
      <dsp:nvSpPr>
        <dsp:cNvPr id="0" name=""/>
        <dsp:cNvSpPr/>
      </dsp:nvSpPr>
      <dsp:spPr>
        <a:xfrm>
          <a:off x="844104" y="489105"/>
          <a:ext cx="4338346" cy="4338346"/>
        </a:xfrm>
        <a:prstGeom prst="blockArc">
          <a:avLst>
            <a:gd name="adj1" fmla="val 327142"/>
            <a:gd name="adj2" fmla="val 5343239"/>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E6C107-5D8D-453A-863F-4130CCFBFDD0}">
      <dsp:nvSpPr>
        <dsp:cNvPr id="0" name=""/>
        <dsp:cNvSpPr/>
      </dsp:nvSpPr>
      <dsp:spPr>
        <a:xfrm>
          <a:off x="893853" y="1188369"/>
          <a:ext cx="4338346" cy="4338346"/>
        </a:xfrm>
        <a:prstGeom prst="blockArc">
          <a:avLst>
            <a:gd name="adj1" fmla="val 16137320"/>
            <a:gd name="adj2" fmla="val 20784516"/>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DBA85C-4A1D-49B4-849E-F766CA14D9AE}">
      <dsp:nvSpPr>
        <dsp:cNvPr id="0" name=""/>
        <dsp:cNvSpPr/>
      </dsp:nvSpPr>
      <dsp:spPr>
        <a:xfrm>
          <a:off x="2330894" y="2264752"/>
          <a:ext cx="1290924" cy="14012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Job Seeker</a:t>
          </a:r>
        </a:p>
      </dsp:txBody>
      <dsp:txXfrm>
        <a:off x="2519945" y="2469963"/>
        <a:ext cx="912822" cy="990844"/>
      </dsp:txXfrm>
    </dsp:sp>
    <dsp:sp modelId="{0ACE447D-C231-422F-B093-C2B282289539}">
      <dsp:nvSpPr>
        <dsp:cNvPr id="0" name=""/>
        <dsp:cNvSpPr/>
      </dsp:nvSpPr>
      <dsp:spPr>
        <a:xfrm>
          <a:off x="2062553" y="451188"/>
          <a:ext cx="1923684" cy="15756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Discovery</a:t>
          </a:r>
        </a:p>
      </dsp:txBody>
      <dsp:txXfrm>
        <a:off x="2344270" y="681934"/>
        <a:ext cx="1360250" cy="1114139"/>
      </dsp:txXfrm>
    </dsp:sp>
    <dsp:sp modelId="{6E64CC03-1BC9-466E-9BBA-393C780FD550}">
      <dsp:nvSpPr>
        <dsp:cNvPr id="0" name=""/>
        <dsp:cNvSpPr/>
      </dsp:nvSpPr>
      <dsp:spPr>
        <a:xfrm>
          <a:off x="3926366" y="1836508"/>
          <a:ext cx="2392429" cy="20462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Documenting Discovery for CE Planning</a:t>
          </a:r>
        </a:p>
      </dsp:txBody>
      <dsp:txXfrm>
        <a:off x="4276729" y="2136168"/>
        <a:ext cx="1691703" cy="1446885"/>
      </dsp:txXfrm>
    </dsp:sp>
    <dsp:sp modelId="{C9FB4801-9A4B-4427-A52C-ACAFE14FFEC0}">
      <dsp:nvSpPr>
        <dsp:cNvPr id="0" name=""/>
        <dsp:cNvSpPr/>
      </dsp:nvSpPr>
      <dsp:spPr>
        <a:xfrm>
          <a:off x="2188079" y="4071073"/>
          <a:ext cx="1720361" cy="1411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ts val="0"/>
            </a:spcAft>
            <a:buNone/>
          </a:pPr>
          <a:r>
            <a:rPr lang="en-US" sz="2000" kern="1200" dirty="0"/>
            <a:t>CE Planning</a:t>
          </a:r>
        </a:p>
        <a:p>
          <a:pPr marL="0" lvl="0" indent="0" algn="ctr" defTabSz="889000">
            <a:lnSpc>
              <a:spcPct val="100000"/>
            </a:lnSpc>
            <a:spcBef>
              <a:spcPct val="0"/>
            </a:spcBef>
            <a:spcAft>
              <a:spcPts val="0"/>
            </a:spcAft>
            <a:buNone/>
          </a:pPr>
          <a:r>
            <a:rPr lang="en-US" sz="2000" kern="1200" dirty="0"/>
            <a:t>Meeting</a:t>
          </a:r>
        </a:p>
      </dsp:txBody>
      <dsp:txXfrm>
        <a:off x="2440020" y="4277799"/>
        <a:ext cx="1216479" cy="998160"/>
      </dsp:txXfrm>
    </dsp:sp>
    <dsp:sp modelId="{CECD2C2C-5433-4BB5-ADD1-9CC575A709FB}">
      <dsp:nvSpPr>
        <dsp:cNvPr id="0" name=""/>
        <dsp:cNvSpPr/>
      </dsp:nvSpPr>
      <dsp:spPr>
        <a:xfrm>
          <a:off x="-89445" y="1914768"/>
          <a:ext cx="1948490" cy="18600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Negotiated</a:t>
          </a:r>
        </a:p>
        <a:p>
          <a:pPr marL="0" lvl="0" indent="0" algn="ctr" defTabSz="889000">
            <a:lnSpc>
              <a:spcPct val="90000"/>
            </a:lnSpc>
            <a:spcBef>
              <a:spcPct val="0"/>
            </a:spcBef>
            <a:spcAft>
              <a:spcPct val="35000"/>
            </a:spcAft>
            <a:buNone/>
          </a:pPr>
          <a:r>
            <a:rPr lang="en-US" sz="2000" kern="1200" dirty="0"/>
            <a:t>job</a:t>
          </a:r>
        </a:p>
      </dsp:txBody>
      <dsp:txXfrm>
        <a:off x="195905" y="2187170"/>
        <a:ext cx="1377790" cy="13152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85169-4B9A-41C2-A7E8-D89F6C16EDDF}">
      <dsp:nvSpPr>
        <dsp:cNvPr id="0" name=""/>
        <dsp:cNvSpPr/>
      </dsp:nvSpPr>
      <dsp:spPr>
        <a:xfrm rot="16200000">
          <a:off x="-1207718" y="1207718"/>
          <a:ext cx="5284893" cy="2869456"/>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30405"/>
              </a:solidFill>
            </a:rPr>
            <a:t>Initiator (ED, ID/DD, ED, VR, etc.)</a:t>
          </a:r>
        </a:p>
        <a:p>
          <a:pPr marL="171450" lvl="1" indent="-171450" algn="l" defTabSz="800100">
            <a:lnSpc>
              <a:spcPct val="90000"/>
            </a:lnSpc>
            <a:spcBef>
              <a:spcPct val="0"/>
            </a:spcBef>
            <a:spcAft>
              <a:spcPct val="15000"/>
            </a:spcAft>
            <a:buChar char="•"/>
          </a:pPr>
          <a:r>
            <a:rPr lang="en-US" altLang="en-US" sz="1800" b="1" kern="1200" dirty="0">
              <a:solidFill>
                <a:srgbClr val="030405"/>
              </a:solidFill>
              <a:latin typeface="+mn-lt"/>
            </a:rPr>
            <a:t>Determines who receives Discovery</a:t>
          </a:r>
          <a:endParaRPr lang="en-US" sz="1800" b="1" kern="1200" dirty="0">
            <a:solidFill>
              <a:srgbClr val="030405"/>
            </a:solidFill>
          </a:endParaRPr>
        </a:p>
        <a:p>
          <a:pPr marL="171450" lvl="1" indent="-171450" algn="l" defTabSz="800100">
            <a:lnSpc>
              <a:spcPct val="90000"/>
            </a:lnSpc>
            <a:spcBef>
              <a:spcPct val="0"/>
            </a:spcBef>
            <a:spcAft>
              <a:spcPct val="15000"/>
            </a:spcAft>
            <a:buChar char="•"/>
          </a:pPr>
          <a:r>
            <a:rPr lang="en-US" altLang="en-US" sz="1800" b="1" kern="1200" dirty="0">
              <a:solidFill>
                <a:srgbClr val="030405"/>
              </a:solidFill>
              <a:latin typeface="+mn-lt"/>
            </a:rPr>
            <a:t>Explains CE to the Job Seeker </a:t>
          </a:r>
        </a:p>
        <a:p>
          <a:pPr marL="171450" lvl="1" indent="-171450" algn="l" defTabSz="800100">
            <a:lnSpc>
              <a:spcPct val="90000"/>
            </a:lnSpc>
            <a:spcBef>
              <a:spcPct val="0"/>
            </a:spcBef>
            <a:spcAft>
              <a:spcPct val="15000"/>
            </a:spcAft>
            <a:buChar char="•"/>
          </a:pPr>
          <a:r>
            <a:rPr lang="en-US" altLang="en-US" sz="1800" b="1" kern="1200" dirty="0">
              <a:solidFill>
                <a:srgbClr val="030405"/>
              </a:solidFill>
              <a:latin typeface="+mn-lt"/>
            </a:rPr>
            <a:t>Monitors Discovery </a:t>
          </a:r>
        </a:p>
        <a:p>
          <a:pPr marL="171450" lvl="1" indent="-171450" algn="l" defTabSz="800100">
            <a:lnSpc>
              <a:spcPct val="90000"/>
            </a:lnSpc>
            <a:spcBef>
              <a:spcPct val="0"/>
            </a:spcBef>
            <a:spcAft>
              <a:spcPct val="15000"/>
            </a:spcAft>
            <a:buChar char="•"/>
          </a:pPr>
          <a:r>
            <a:rPr lang="en-US" altLang="en-US" sz="1800" b="1" kern="1200" dirty="0">
              <a:solidFill>
                <a:srgbClr val="030405"/>
              </a:solidFill>
              <a:latin typeface="+mn-lt"/>
            </a:rPr>
            <a:t>Expects a direction for Employment</a:t>
          </a:r>
        </a:p>
        <a:p>
          <a:pPr marL="171450" lvl="1" indent="-171450" algn="l" defTabSz="800100">
            <a:lnSpc>
              <a:spcPct val="90000"/>
            </a:lnSpc>
            <a:spcBef>
              <a:spcPct val="0"/>
            </a:spcBef>
            <a:spcAft>
              <a:spcPct val="15000"/>
            </a:spcAft>
            <a:buChar char="•"/>
          </a:pPr>
          <a:r>
            <a:rPr lang="en-US" sz="1800" b="1" kern="1200" dirty="0">
              <a:solidFill>
                <a:srgbClr val="030405"/>
              </a:solidFill>
              <a:latin typeface="+mn-lt"/>
            </a:rPr>
            <a:t>Reviews Discovery Information, can the VR plan from it?</a:t>
          </a:r>
        </a:p>
      </dsp:txBody>
      <dsp:txXfrm rot="5400000">
        <a:off x="0" y="1056979"/>
        <a:ext cx="2869456" cy="3170935"/>
      </dsp:txXfrm>
    </dsp:sp>
    <dsp:sp modelId="{E5F9E6F5-8002-44CC-B261-E4B02C1B91F2}">
      <dsp:nvSpPr>
        <dsp:cNvPr id="0" name=""/>
        <dsp:cNvSpPr/>
      </dsp:nvSpPr>
      <dsp:spPr>
        <a:xfrm rot="16200000">
          <a:off x="1495571" y="1521935"/>
          <a:ext cx="5284893" cy="2241022"/>
        </a:xfrm>
        <a:prstGeom prst="flowChartManualOperation">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30405"/>
              </a:solidFill>
            </a:rPr>
            <a:t>Job Seeker</a:t>
          </a:r>
        </a:p>
        <a:p>
          <a:pPr marL="171450" lvl="1" indent="-171450" algn="l" defTabSz="800100">
            <a:lnSpc>
              <a:spcPct val="90000"/>
            </a:lnSpc>
            <a:spcBef>
              <a:spcPct val="0"/>
            </a:spcBef>
            <a:spcAft>
              <a:spcPct val="15000"/>
            </a:spcAft>
            <a:buChar char="•"/>
          </a:pPr>
          <a:r>
            <a:rPr lang="en-US" sz="1800" b="1" kern="1200" dirty="0">
              <a:solidFill>
                <a:srgbClr val="030405"/>
              </a:solidFill>
            </a:rPr>
            <a:t>Job Seeker willing to go through the process</a:t>
          </a:r>
        </a:p>
        <a:p>
          <a:pPr marL="171450" lvl="1" indent="-171450" algn="l" defTabSz="800100">
            <a:lnSpc>
              <a:spcPct val="90000"/>
            </a:lnSpc>
            <a:spcBef>
              <a:spcPct val="0"/>
            </a:spcBef>
            <a:spcAft>
              <a:spcPct val="15000"/>
            </a:spcAft>
            <a:buChar char="•"/>
          </a:pPr>
          <a:endParaRPr lang="en-US" sz="1800" b="1" kern="1200" dirty="0">
            <a:solidFill>
              <a:srgbClr val="030405"/>
            </a:solidFill>
          </a:endParaRPr>
        </a:p>
        <a:p>
          <a:pPr marL="171450" lvl="1" indent="-171450" algn="l" defTabSz="800100">
            <a:lnSpc>
              <a:spcPct val="90000"/>
            </a:lnSpc>
            <a:spcBef>
              <a:spcPct val="0"/>
            </a:spcBef>
            <a:spcAft>
              <a:spcPct val="15000"/>
            </a:spcAft>
            <a:buChar char="•"/>
          </a:pPr>
          <a:r>
            <a:rPr lang="en-US" sz="1800" b="1" kern="1200" dirty="0">
              <a:solidFill>
                <a:srgbClr val="030405"/>
              </a:solidFill>
            </a:rPr>
            <a:t>Keeps VRC/payer Informed</a:t>
          </a:r>
        </a:p>
        <a:p>
          <a:pPr marL="171450" lvl="1" indent="-171450" algn="l" defTabSz="800100">
            <a:lnSpc>
              <a:spcPct val="90000"/>
            </a:lnSpc>
            <a:spcBef>
              <a:spcPct val="0"/>
            </a:spcBef>
            <a:spcAft>
              <a:spcPct val="15000"/>
            </a:spcAft>
            <a:buChar char="•"/>
          </a:pPr>
          <a:endParaRPr lang="en-US" sz="1800" b="1" kern="1200" dirty="0">
            <a:solidFill>
              <a:srgbClr val="030405"/>
            </a:solidFill>
          </a:endParaRPr>
        </a:p>
        <a:p>
          <a:pPr marL="171450" lvl="1" indent="-171450" algn="l" defTabSz="800100">
            <a:lnSpc>
              <a:spcPct val="90000"/>
            </a:lnSpc>
            <a:spcBef>
              <a:spcPct val="0"/>
            </a:spcBef>
            <a:spcAft>
              <a:spcPct val="15000"/>
            </a:spcAft>
            <a:buChar char="•"/>
          </a:pPr>
          <a:r>
            <a:rPr lang="en-US" sz="1800" b="1" kern="1200" dirty="0">
              <a:solidFill>
                <a:srgbClr val="030405"/>
              </a:solidFill>
            </a:rPr>
            <a:t>Job seeker not jump to any job.</a:t>
          </a:r>
        </a:p>
        <a:p>
          <a:pPr marL="171450" lvl="1" indent="-171450" algn="l" defTabSz="755650">
            <a:lnSpc>
              <a:spcPct val="90000"/>
            </a:lnSpc>
            <a:spcBef>
              <a:spcPct val="0"/>
            </a:spcBef>
            <a:spcAft>
              <a:spcPct val="15000"/>
            </a:spcAft>
            <a:buChar char="•"/>
          </a:pPr>
          <a:endParaRPr lang="en-US" sz="1700" kern="1200" dirty="0"/>
        </a:p>
      </dsp:txBody>
      <dsp:txXfrm rot="5400000">
        <a:off x="3017506" y="1056979"/>
        <a:ext cx="2241022" cy="3170935"/>
      </dsp:txXfrm>
    </dsp:sp>
    <dsp:sp modelId="{DD5DC8E8-3679-44EB-AF68-E96CC7563794}">
      <dsp:nvSpPr>
        <dsp:cNvPr id="0" name=""/>
        <dsp:cNvSpPr/>
      </dsp:nvSpPr>
      <dsp:spPr>
        <a:xfrm rot="16200000">
          <a:off x="3985143" y="1421436"/>
          <a:ext cx="5284893" cy="2442019"/>
        </a:xfrm>
        <a:prstGeom prst="flowChartManualOperation">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t" anchorCtr="0">
          <a:noAutofit/>
        </a:bodyPr>
        <a:lstStyle/>
        <a:p>
          <a:pPr marL="0" lvl="0" indent="0" algn="l" defTabSz="977900">
            <a:lnSpc>
              <a:spcPct val="90000"/>
            </a:lnSpc>
            <a:spcBef>
              <a:spcPct val="0"/>
            </a:spcBef>
            <a:spcAft>
              <a:spcPct val="35000"/>
            </a:spcAft>
            <a:buNone/>
          </a:pPr>
          <a:r>
            <a:rPr lang="en-US" sz="2200" b="1" kern="1200" dirty="0">
              <a:solidFill>
                <a:schemeClr val="tx1"/>
              </a:solidFill>
            </a:rPr>
            <a:t>Facilitation Team</a:t>
          </a:r>
        </a:p>
        <a:p>
          <a:pPr marL="171450" lvl="1" indent="-171450" algn="l" defTabSz="800100">
            <a:lnSpc>
              <a:spcPct val="90000"/>
            </a:lnSpc>
            <a:spcBef>
              <a:spcPct val="0"/>
            </a:spcBef>
            <a:spcAft>
              <a:spcPct val="15000"/>
            </a:spcAft>
            <a:buChar char="•"/>
          </a:pPr>
          <a:r>
            <a:rPr lang="en-US" sz="1800" b="1" kern="1200" dirty="0">
              <a:solidFill>
                <a:srgbClr val="030405"/>
              </a:solidFill>
            </a:rPr>
            <a:t>Observe job seeker</a:t>
          </a:r>
        </a:p>
        <a:p>
          <a:pPr marL="171450" lvl="1" indent="-171450" algn="l" defTabSz="800100">
            <a:lnSpc>
              <a:spcPct val="90000"/>
            </a:lnSpc>
            <a:spcBef>
              <a:spcPct val="0"/>
            </a:spcBef>
            <a:spcAft>
              <a:spcPct val="15000"/>
            </a:spcAft>
            <a:buChar char="•"/>
          </a:pPr>
          <a:r>
            <a:rPr lang="en-US" sz="1800" b="1" kern="1200" dirty="0">
              <a:solidFill>
                <a:srgbClr val="030405"/>
              </a:solidFill>
            </a:rPr>
            <a:t>Take descriptive notes</a:t>
          </a:r>
        </a:p>
        <a:p>
          <a:pPr marL="171450" lvl="1" indent="-171450" algn="l" defTabSz="800100">
            <a:lnSpc>
              <a:spcPct val="90000"/>
            </a:lnSpc>
            <a:spcBef>
              <a:spcPct val="0"/>
            </a:spcBef>
            <a:spcAft>
              <a:spcPct val="15000"/>
            </a:spcAft>
            <a:buChar char="•"/>
          </a:pPr>
          <a:r>
            <a:rPr lang="en-US" sz="1800" b="1" kern="1200" dirty="0">
              <a:solidFill>
                <a:srgbClr val="030405"/>
              </a:solidFill>
            </a:rPr>
            <a:t>Interview people who know the job seeker</a:t>
          </a:r>
        </a:p>
        <a:p>
          <a:pPr marL="171450" lvl="1" indent="-171450" algn="l" defTabSz="800100">
            <a:lnSpc>
              <a:spcPct val="90000"/>
            </a:lnSpc>
            <a:spcBef>
              <a:spcPct val="0"/>
            </a:spcBef>
            <a:spcAft>
              <a:spcPct val="15000"/>
            </a:spcAft>
            <a:buChar char="•"/>
          </a:pPr>
          <a:r>
            <a:rPr lang="en-US" sz="1800" b="1" kern="1200" dirty="0">
              <a:solidFill>
                <a:srgbClr val="030405"/>
              </a:solidFill>
            </a:rPr>
            <a:t>Submit logs to VRC</a:t>
          </a:r>
        </a:p>
        <a:p>
          <a:pPr marL="171450" lvl="1" indent="-171450" algn="l" defTabSz="800100">
            <a:lnSpc>
              <a:spcPct val="90000"/>
            </a:lnSpc>
            <a:spcBef>
              <a:spcPct val="0"/>
            </a:spcBef>
            <a:spcAft>
              <a:spcPct val="15000"/>
            </a:spcAft>
            <a:buChar char="•"/>
          </a:pPr>
          <a:r>
            <a:rPr lang="en-US" sz="1800" b="1" kern="1200" dirty="0">
              <a:solidFill>
                <a:srgbClr val="030405"/>
              </a:solidFill>
            </a:rPr>
            <a:t>Write a positive, descriptive Discovery document</a:t>
          </a:r>
        </a:p>
        <a:p>
          <a:pPr marL="171450" lvl="1" indent="-171450" algn="l" defTabSz="800100">
            <a:lnSpc>
              <a:spcPct val="90000"/>
            </a:lnSpc>
            <a:spcBef>
              <a:spcPct val="0"/>
            </a:spcBef>
            <a:spcAft>
              <a:spcPct val="15000"/>
            </a:spcAft>
            <a:buChar char="•"/>
          </a:pPr>
          <a:r>
            <a:rPr lang="en-US" sz="1800" b="1" kern="1200" dirty="0">
              <a:solidFill>
                <a:srgbClr val="030405"/>
              </a:solidFill>
            </a:rPr>
            <a:t>Negotiated job</a:t>
          </a:r>
        </a:p>
      </dsp:txBody>
      <dsp:txXfrm rot="5400000">
        <a:off x="5406580" y="1056978"/>
        <a:ext cx="2442019" cy="317093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B1361-D2C9-4F16-BB61-1C0A43923667}" type="datetimeFigureOut">
              <a:rPr lang="en-US" smtClean="0"/>
              <a:t>4/22/2019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7B5BC-0F0F-4735-9698-65AEEBF6BAD7}" type="slidenum">
              <a:rPr lang="en-US" smtClean="0"/>
              <a:t>‹#›</a:t>
            </a:fld>
            <a:endParaRPr lang="en-US"/>
          </a:p>
        </p:txBody>
      </p:sp>
    </p:spTree>
    <p:extLst>
      <p:ext uri="{BB962C8B-B14F-4D97-AF65-F5344CB8AC3E}">
        <p14:creationId xmlns:p14="http://schemas.microsoft.com/office/powerpoint/2010/main" val="2217080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r>
              <a:rPr lang="en-US" dirty="0"/>
              <a:t>With the recent amendments to the Rehabilitation Act of 1973 through the passage of the Workforce Innovation and Opportunity Act or WIOA, VR now offers a continuum of services.  This continuum includes a new service specifically for students with disabilities called pre-employment transition services; and Title V, Section 511 places limitations on the use of sub-minimum wage, especially for youth with disabilities. It is important that work experiences, for example, are provided in an integrated environment in the community to the maximum extent possible. </a:t>
            </a:r>
          </a:p>
          <a:p>
            <a:endParaRPr lang="en-US" dirty="0"/>
          </a:p>
          <a:p>
            <a:r>
              <a:rPr lang="en-US" dirty="0"/>
              <a:t>Both of these new regulations enhance and strengthen services for students with more significant or complex support needs to ensure they are afforded not only more meaningful work experience opportunities, but also that students with disabilities have every opportunity to maximize receipt of pre-employment transition services for as long as they need those services, prior to graduation or high school exit; which will allow opportunities for students to engage in services at a younger age, and strengthen collaboration with education and other partners.  VR Transition services are no longer just about “the handoff”, but a “common outcome” or a “shared vision” among all partners. </a:t>
            </a:r>
          </a:p>
          <a:p>
            <a:endParaRPr lang="en-US" dirty="0"/>
          </a:p>
          <a:p>
            <a:r>
              <a:rPr lang="en-US" dirty="0"/>
              <a:t>The Rehabilitation Act of 1973 (Act), as amended by the Workforce Innovation and Opportunity Act (WIOA): Key components are as follows:</a:t>
            </a:r>
          </a:p>
          <a:p>
            <a:pPr marL="171450" indent="-171450">
              <a:buFont typeface="Arial" panose="020B0604020202020204" pitchFamily="34" charset="0"/>
              <a:buChar char="•"/>
            </a:pPr>
            <a:r>
              <a:rPr lang="en-US" dirty="0"/>
              <a:t>All roads should lead to competitive integrated employment.</a:t>
            </a:r>
          </a:p>
          <a:p>
            <a:pPr marL="171450" indent="-171450">
              <a:buFont typeface="Arial" panose="020B0604020202020204" pitchFamily="34" charset="0"/>
              <a:buChar char="•"/>
            </a:pPr>
            <a:r>
              <a:rPr lang="en-US" dirty="0"/>
              <a:t>Expands the population of students with disabilities who may receive services and the kinds of services that the VR agencies may provide to youth and students with disabilities.</a:t>
            </a:r>
          </a:p>
          <a:p>
            <a:pPr marL="171450" indent="-171450">
              <a:buFont typeface="Arial" panose="020B0604020202020204" pitchFamily="34" charset="0"/>
              <a:buChar char="•"/>
            </a:pPr>
            <a:r>
              <a:rPr lang="en-US" dirty="0"/>
              <a:t>Increases opportunities for students with disabilities to practice and improve workplace skills in competitive integrated work settings before HS exit.</a:t>
            </a:r>
          </a:p>
          <a:p>
            <a:pPr marL="171450" indent="-171450">
              <a:buFont typeface="Arial" panose="020B0604020202020204" pitchFamily="34" charset="0"/>
              <a:buChar char="•"/>
            </a:pPr>
            <a:r>
              <a:rPr lang="en-US" dirty="0"/>
              <a:t>Increases opportunities for students with disabilities to explore postsecondary training options, leading to more industry recognized credentials, and </a:t>
            </a:r>
            <a:r>
              <a:rPr lang="en-US"/>
              <a:t>meaningful postsecondary </a:t>
            </a:r>
            <a:r>
              <a:rPr lang="en-US" dirty="0"/>
              <a:t>employment.</a:t>
            </a:r>
          </a:p>
          <a:p>
            <a:pPr marL="171450" indent="-171450">
              <a:buFont typeface="Arial" panose="020B0604020202020204" pitchFamily="34" charset="0"/>
              <a:buChar char="•"/>
            </a:pPr>
            <a:r>
              <a:rPr lang="en-US" dirty="0"/>
              <a:t>Requires VR agencies to reserve not less than 15 percent of the Federal VR allotment to provide, or arrange for the provision of, pre-employment transition services for students with disabilities transitioning from school to postsecondary education programs and employment in competitive integrated settings, and that these services be coordinated with local educational agencies (LEA).</a:t>
            </a:r>
          </a:p>
          <a:p>
            <a:endParaRPr lang="en-US" dirty="0"/>
          </a:p>
        </p:txBody>
      </p:sp>
      <p:sp>
        <p:nvSpPr>
          <p:cNvPr id="4" name="Slide Number Placeholder 3"/>
          <p:cNvSpPr>
            <a:spLocks noGrp="1"/>
          </p:cNvSpPr>
          <p:nvPr>
            <p:ph type="sldNum" sz="quarter" idx="10"/>
          </p:nvPr>
        </p:nvSpPr>
        <p:spPr/>
        <p:txBody>
          <a:bodyPr/>
          <a:lstStyle/>
          <a:p>
            <a:fld id="{DBE9D541-A257-49F0-BA97-BB0285AE9E5E}" type="slidenum">
              <a:rPr lang="en-US" smtClean="0"/>
              <a:t>2</a:t>
            </a:fld>
            <a:endParaRPr lang="en-US" dirty="0"/>
          </a:p>
        </p:txBody>
      </p:sp>
    </p:spTree>
    <p:extLst>
      <p:ext uri="{BB962C8B-B14F-4D97-AF65-F5344CB8AC3E}">
        <p14:creationId xmlns:p14="http://schemas.microsoft.com/office/powerpoint/2010/main" val="43245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9</a:t>
            </a:fld>
            <a:endParaRPr lang="en-US"/>
          </a:p>
        </p:txBody>
      </p:sp>
    </p:spTree>
    <p:extLst>
      <p:ext uri="{BB962C8B-B14F-4D97-AF65-F5344CB8AC3E}">
        <p14:creationId xmlns:p14="http://schemas.microsoft.com/office/powerpoint/2010/main" val="258529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4:notes"/>
          <p:cNvSpPr txBox="1">
            <a:spLocks noGrp="1"/>
          </p:cNvSpPr>
          <p:nvPr>
            <p:ph type="body" idx="1"/>
          </p:nvPr>
        </p:nvSpPr>
        <p:spPr>
          <a:xfrm>
            <a:off x="710248" y="4518204"/>
            <a:ext cx="5681980" cy="3696712"/>
          </a:xfrm>
          <a:prstGeom prst="rect">
            <a:avLst/>
          </a:prstGeom>
        </p:spPr>
        <p:txBody>
          <a:bodyPr spcFirstLastPara="1" wrap="square" lIns="94213" tIns="47094" rIns="94213" bIns="47094" anchor="t" anchorCtr="0">
            <a:noAutofit/>
          </a:bodyPr>
          <a:lstStyle/>
          <a:p>
            <a:pPr marL="0" indent="0"/>
            <a:endParaRPr dirty="0"/>
          </a:p>
        </p:txBody>
      </p:sp>
      <p:sp>
        <p:nvSpPr>
          <p:cNvPr id="142" name="Google Shape;142;p4: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23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46AD79F-0416-4E5E-AE38-2EB151B91F11}" type="slidenum">
              <a:rPr lang="en-US" altLang="en-US" smtClean="0">
                <a:solidFill>
                  <a:srgbClr val="000000"/>
                </a:solidFill>
                <a:latin typeface="Calibri" pitchFamily="34" charset="0"/>
              </a:rPr>
              <a:pPr/>
              <a:t>22</a:t>
            </a:fld>
            <a:endParaRPr lang="en-US" altLang="en-US">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009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p:cNvPicPr>
            <a:picLocks noChangeAspect="1"/>
          </p:cNvPicPr>
          <p:nvPr userDrawn="1"/>
        </p:nvPicPr>
        <p:blipFill>
          <a:blip r:embed="rId2" cstate="print"/>
          <a:stretch>
            <a:fillRect/>
          </a:stretch>
        </p:blipFill>
        <p:spPr>
          <a:xfrm>
            <a:off x="1637963" y="2813323"/>
            <a:ext cx="5868075" cy="1231361"/>
          </a:xfrm>
          <a:prstGeom prst="rect">
            <a:avLst/>
          </a:prstGeom>
        </p:spPr>
      </p:pic>
    </p:spTree>
    <p:extLst>
      <p:ext uri="{BB962C8B-B14F-4D97-AF65-F5344CB8AC3E}">
        <p14:creationId xmlns:p14="http://schemas.microsoft.com/office/powerpoint/2010/main" val="4758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4C8F99-85E0-408F-B58C-6E2DC6C094DD}" type="datetime1">
              <a:rPr lang="en-US" smtClean="0">
                <a:solidFill>
                  <a:prstClr val="black">
                    <a:tint val="75000"/>
                  </a:prstClr>
                </a:solidFill>
              </a:rPr>
              <a:pPr/>
              <a:t>4/22/2019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0088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62361-1339-4403-AF7D-66ADB83FEEB1}" type="datetime1">
              <a:rPr lang="en-US" smtClean="0">
                <a:solidFill>
                  <a:prstClr val="black">
                    <a:tint val="75000"/>
                  </a:prstClr>
                </a:solidFill>
              </a:rPr>
              <a:pPr/>
              <a:t>4/22/2019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25964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lvl1pPr>
              <a:defRPr b="1">
                <a:solidFill>
                  <a:srgbClr val="53A002"/>
                </a:solidFill>
              </a:defRPr>
            </a:lvl1pPr>
          </a:lstStyle>
          <a:p>
            <a:r>
              <a:rPr lang="en-US" dirty="0"/>
              <a:t>Click to edit Master title style</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24600" y="6172200"/>
            <a:ext cx="2362200" cy="562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userDrawn="1"/>
        </p:nvCxnSpPr>
        <p:spPr>
          <a:xfrm>
            <a:off x="457200" y="1600200"/>
            <a:ext cx="8229600" cy="0"/>
          </a:xfrm>
          <a:prstGeom prst="line">
            <a:avLst/>
          </a:prstGeom>
          <a:ln w="57150"/>
        </p:spPr>
        <p:style>
          <a:lnRef idx="1">
            <a:schemeClr val="accent5"/>
          </a:lnRef>
          <a:fillRef idx="0">
            <a:schemeClr val="accent5"/>
          </a:fillRef>
          <a:effectRef idx="0">
            <a:schemeClr val="accent5"/>
          </a:effectRef>
          <a:fontRef idx="minor">
            <a:schemeClr val="tx1"/>
          </a:fontRef>
        </p:style>
      </p:cxnSp>
      <p:cxnSp>
        <p:nvCxnSpPr>
          <p:cNvPr id="13" name="Straight Connector 12"/>
          <p:cNvCxnSpPr/>
          <p:nvPr userDrawn="1"/>
        </p:nvCxnSpPr>
        <p:spPr>
          <a:xfrm>
            <a:off x="457200" y="6096000"/>
            <a:ext cx="8229600" cy="0"/>
          </a:xfrm>
          <a:prstGeom prst="line">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268159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Content Placeholder 2"/>
          <p:cNvSpPr>
            <a:spLocks noGrp="1"/>
          </p:cNvSpPr>
          <p:nvPr>
            <p:ph sz="quarter" idx="1"/>
          </p:nvPr>
        </p:nvSpPr>
        <p:spPr>
          <a:xfrm>
            <a:off x="457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dirty="0">
              <a:solidFill>
                <a:prstClr val="black"/>
              </a:solidFill>
            </a:endParaRPr>
          </a:p>
        </p:txBody>
      </p:sp>
      <p:sp>
        <p:nvSpPr>
          <p:cNvPr id="7" name="Rectangle 6"/>
          <p:cNvSpPr>
            <a:spLocks noGrp="1" noChangeArrowheads="1"/>
          </p:cNvSpPr>
          <p:nvPr>
            <p:ph type="sldNum" sz="quarter" idx="11"/>
          </p:nvPr>
        </p:nvSpPr>
        <p:spPr>
          <a:ln/>
        </p:spPr>
        <p:txBody>
          <a:bodyPr/>
          <a:lstStyle>
            <a:lvl1pPr>
              <a:defRPr/>
            </a:lvl1pPr>
          </a:lstStyle>
          <a:p>
            <a:pPr>
              <a:defRPr/>
            </a:pPr>
            <a:fld id="{11AA8476-7FD3-40F9-932F-ECC79C8E7908}" type="slidenum">
              <a:rPr lang="en-US" altLang="en-US">
                <a:solidFill>
                  <a:prstClr val="black">
                    <a:tint val="75000"/>
                  </a:prstClr>
                </a:solidFill>
              </a:rPr>
              <a:pPr>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val="204796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614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86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6168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0994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4891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112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4800600"/>
            <a:ext cx="6553200" cy="609600"/>
          </a:xfrm>
        </p:spPr>
        <p:txBody>
          <a:bodyPr>
            <a:normAutofit/>
          </a:bodyPr>
          <a:lstStyle>
            <a:lvl1pPr algn="l">
              <a:defRPr sz="4000" b="1"/>
            </a:lvl1pPr>
          </a:lstStyle>
          <a:p>
            <a:r>
              <a:rPr lang="en-US" dirty="0"/>
              <a:t>Click to edit Master title style</a:t>
            </a:r>
          </a:p>
        </p:txBody>
      </p:sp>
      <p:sp>
        <p:nvSpPr>
          <p:cNvPr id="3" name="Subtitle 2"/>
          <p:cNvSpPr>
            <a:spLocks noGrp="1"/>
          </p:cNvSpPr>
          <p:nvPr>
            <p:ph type="subTitle" idx="1"/>
          </p:nvPr>
        </p:nvSpPr>
        <p:spPr>
          <a:xfrm>
            <a:off x="1752600" y="5486400"/>
            <a:ext cx="6400800" cy="8382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3"/>
          <p:cNvPicPr>
            <a:picLocks noChangeAspect="1"/>
          </p:cNvPicPr>
          <p:nvPr userDrawn="1"/>
        </p:nvPicPr>
        <p:blipFill rotWithShape="1">
          <a:blip r:embed="rId2" cstate="print"/>
          <a:srcRect l="4905" r="4869"/>
          <a:stretch/>
        </p:blipFill>
        <p:spPr>
          <a:xfrm>
            <a:off x="0" y="1247031"/>
            <a:ext cx="9144000" cy="3096389"/>
          </a:xfrm>
          <a:prstGeom prst="rect">
            <a:avLst/>
          </a:prstGeom>
        </p:spPr>
      </p:pic>
      <p:pic>
        <p:nvPicPr>
          <p:cNvPr id="5" name="Picture 4"/>
          <p:cNvPicPr>
            <a:picLocks noChangeAspect="1"/>
          </p:cNvPicPr>
          <p:nvPr userDrawn="1"/>
        </p:nvPicPr>
        <p:blipFill>
          <a:blip r:embed="rId3" cstate="print"/>
          <a:stretch>
            <a:fillRect/>
          </a:stretch>
        </p:blipFill>
        <p:spPr>
          <a:xfrm>
            <a:off x="5072801" y="308554"/>
            <a:ext cx="3537809" cy="763422"/>
          </a:xfrm>
          <a:prstGeom prst="rect">
            <a:avLst/>
          </a:prstGeom>
        </p:spPr>
      </p:pic>
    </p:spTree>
    <p:extLst>
      <p:ext uri="{BB962C8B-B14F-4D97-AF65-F5344CB8AC3E}">
        <p14:creationId xmlns:p14="http://schemas.microsoft.com/office/powerpoint/2010/main" val="3675805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12035" y="2092671"/>
            <a:ext cx="2425148" cy="2532062"/>
          </a:xfrm>
          <a:prstGeom prst="rect">
            <a:avLst/>
          </a:prstGeom>
        </p:spPr>
        <p:txBody>
          <a:bodyPr>
            <a:normAutofit/>
          </a:bodyPr>
          <a:lstStyle>
            <a:lvl1pPr marL="0" indent="0" algn="ctr">
              <a:buNone/>
              <a:defRPr sz="4400" baseline="0">
                <a:solidFill>
                  <a:schemeClr val="bg1"/>
                </a:solidFill>
              </a:defRPr>
            </a:lvl1pPr>
          </a:lstStyle>
          <a:p>
            <a:pPr lvl="0"/>
            <a:r>
              <a:rPr lang="en-US" dirty="0"/>
              <a:t>Section Title</a:t>
            </a:r>
          </a:p>
        </p:txBody>
      </p:sp>
      <p:sp>
        <p:nvSpPr>
          <p:cNvPr id="4" name="Text Placeholder 9"/>
          <p:cNvSpPr>
            <a:spLocks noGrp="1"/>
          </p:cNvSpPr>
          <p:nvPr>
            <p:ph type="body" sz="quarter" idx="11" hasCustomPrompt="1"/>
          </p:nvPr>
        </p:nvSpPr>
        <p:spPr>
          <a:xfrm>
            <a:off x="3340110" y="2185988"/>
            <a:ext cx="4968875" cy="2413000"/>
          </a:xfrm>
          <a:prstGeom prst="rect">
            <a:avLst/>
          </a:prstGeom>
        </p:spPr>
        <p:txBody>
          <a:bodyPr/>
          <a:lstStyle>
            <a:lvl1pPr>
              <a:defRPr baseline="0"/>
            </a:lvl1pPr>
          </a:lstStyle>
          <a:p>
            <a:pPr lvl="0"/>
            <a:r>
              <a:rPr lang="en-US" dirty="0"/>
              <a:t>Section contents</a:t>
            </a:r>
          </a:p>
          <a:p>
            <a:pPr lvl="0"/>
            <a:r>
              <a:rPr lang="en-US" dirty="0"/>
              <a:t>more</a:t>
            </a:r>
          </a:p>
        </p:txBody>
      </p:sp>
      <p:sp>
        <p:nvSpPr>
          <p:cNvPr id="5" name="Slide Number Placeholder 5"/>
          <p:cNvSpPr>
            <a:spLocks noGrp="1"/>
          </p:cNvSpPr>
          <p:nvPr>
            <p:ph type="sldNum" sz="quarter" idx="4"/>
          </p:nvPr>
        </p:nvSpPr>
        <p:spPr>
          <a:xfrm>
            <a:off x="6457950" y="635637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2B7E-A6FE-4F5A-8AD8-F619E58E2D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7591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0096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38300" y="2813050"/>
            <a:ext cx="58674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60095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4906" r="4869"/>
          <a:stretch>
            <a:fillRect/>
          </a:stretch>
        </p:blipFill>
        <p:spPr bwMode="auto">
          <a:xfrm>
            <a:off x="0" y="1247775"/>
            <a:ext cx="91440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72063" y="307975"/>
            <a:ext cx="3538537"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52600" y="4800600"/>
            <a:ext cx="6553200" cy="609600"/>
          </a:xfrm>
        </p:spPr>
        <p:txBody>
          <a:bodyPr>
            <a:normAutofit/>
          </a:bodyPr>
          <a:lstStyle>
            <a:lvl1pPr algn="l">
              <a:defRPr sz="4000" b="1"/>
            </a:lvl1pPr>
          </a:lstStyle>
          <a:p>
            <a:r>
              <a:rPr lang="en-US" dirty="0"/>
              <a:t>Click to edit Master title style</a:t>
            </a:r>
          </a:p>
        </p:txBody>
      </p:sp>
      <p:sp>
        <p:nvSpPr>
          <p:cNvPr id="3" name="Subtitle 2"/>
          <p:cNvSpPr>
            <a:spLocks noGrp="1"/>
          </p:cNvSpPr>
          <p:nvPr>
            <p:ph type="subTitle" idx="1"/>
          </p:nvPr>
        </p:nvSpPr>
        <p:spPr>
          <a:xfrm>
            <a:off x="1752600" y="5486400"/>
            <a:ext cx="6400800" cy="8382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39569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17850" t="41043"/>
          <a:stretch>
            <a:fillRect/>
          </a:stretch>
        </p:blipFill>
        <p:spPr bwMode="auto">
          <a:xfrm>
            <a:off x="0" y="0"/>
            <a:ext cx="4419600" cy="289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143125" y="838200"/>
            <a:ext cx="48577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a:spLocks noGrp="1"/>
          </p:cNvSpPr>
          <p:nvPr>
            <p:ph type="subTitle" idx="1"/>
          </p:nvPr>
        </p:nvSpPr>
        <p:spPr>
          <a:xfrm>
            <a:off x="1408113" y="4267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a:spLocks noGrp="1"/>
          </p:cNvSpPr>
          <p:nvPr>
            <p:ph type="ctrTitle"/>
          </p:nvPr>
        </p:nvSpPr>
        <p:spPr>
          <a:xfrm>
            <a:off x="1331913" y="2971800"/>
            <a:ext cx="6553200" cy="1066800"/>
          </a:xfrm>
        </p:spPr>
        <p:txBody>
          <a:bodyPr anchor="t">
            <a:normAutofit fontScale="90000"/>
          </a:bodyPr>
          <a:lstStyle/>
          <a:p>
            <a:r>
              <a:rPr lang="en-US" dirty="0"/>
              <a:t>Presentation Title Here</a:t>
            </a:r>
          </a:p>
        </p:txBody>
      </p:sp>
    </p:spTree>
    <p:extLst>
      <p:ext uri="{BB962C8B-B14F-4D97-AF65-F5344CB8AC3E}">
        <p14:creationId xmlns:p14="http://schemas.microsoft.com/office/powerpoint/2010/main" val="2626032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325" y="6362700"/>
            <a:ext cx="900747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315913"/>
            <a:ext cx="3132138"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9580" y="1275755"/>
            <a:ext cx="8237220" cy="980081"/>
          </a:xfrm>
        </p:spPr>
        <p:txBody>
          <a:bodyPr/>
          <a:lstStyle>
            <a:lvl1pPr algn="ctr">
              <a:defRPr b="1">
                <a:solidFill>
                  <a:srgbClr val="009639"/>
                </a:solidFill>
              </a:defRPr>
            </a:lvl1pPr>
          </a:lstStyle>
          <a:p>
            <a:r>
              <a:rPr lang="en-US" dirty="0"/>
              <a:t>Click to edit Master title style</a:t>
            </a:r>
          </a:p>
        </p:txBody>
      </p:sp>
      <p:sp>
        <p:nvSpPr>
          <p:cNvPr id="3" name="Content Placeholder 2"/>
          <p:cNvSpPr>
            <a:spLocks noGrp="1"/>
          </p:cNvSpPr>
          <p:nvPr>
            <p:ph idx="1"/>
          </p:nvPr>
        </p:nvSpPr>
        <p:spPr>
          <a:xfrm>
            <a:off x="449580" y="2332037"/>
            <a:ext cx="8237220" cy="3840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a:xfrm>
            <a:off x="457200" y="6400800"/>
            <a:ext cx="2133600" cy="365125"/>
          </a:xfrm>
        </p:spPr>
        <p:txBody>
          <a:bodyPr/>
          <a:lstStyle>
            <a:lvl1pPr eaLnBrk="0" fontAlgn="base" hangingPunct="0">
              <a:spcBef>
                <a:spcPct val="0"/>
              </a:spcBef>
              <a:spcAft>
                <a:spcPct val="0"/>
              </a:spcAft>
              <a:defRPr>
                <a:latin typeface="Arial" charset="0"/>
                <a:cs typeface="Arial" charset="0"/>
              </a:defRPr>
            </a:lvl1pPr>
          </a:lstStyle>
          <a:p>
            <a:pPr>
              <a:defRPr/>
            </a:pPr>
            <a:fld id="{691A0B78-AD53-492C-9401-612C58906095}" type="datetime1">
              <a:rPr lang="en-US"/>
              <a:pPr>
                <a:defRPr/>
              </a:pPr>
              <a:t>4/22/2019</a:t>
            </a:fld>
            <a:endParaRPr lang="en-US"/>
          </a:p>
        </p:txBody>
      </p:sp>
      <p:sp>
        <p:nvSpPr>
          <p:cNvPr id="7" name="Footer Placeholder 4"/>
          <p:cNvSpPr>
            <a:spLocks noGrp="1"/>
          </p:cNvSpPr>
          <p:nvPr>
            <p:ph type="ftr" sz="quarter" idx="11"/>
          </p:nvPr>
        </p:nvSpPr>
        <p:spPr>
          <a:xfrm>
            <a:off x="3124200" y="6400800"/>
            <a:ext cx="2895600" cy="365125"/>
          </a:xfrm>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8" name="Slide Number Placeholder 5"/>
          <p:cNvSpPr>
            <a:spLocks noGrp="1"/>
          </p:cNvSpPr>
          <p:nvPr>
            <p:ph type="sldNum" sz="quarter" idx="12"/>
          </p:nvPr>
        </p:nvSpPr>
        <p:spPr>
          <a:xfrm>
            <a:off x="6400800" y="6400800"/>
            <a:ext cx="2133600" cy="365125"/>
          </a:xfrm>
        </p:spPr>
        <p:txBody>
          <a:bodyPr/>
          <a:lstStyle>
            <a:lvl1pPr eaLnBrk="0" fontAlgn="base" hangingPunct="0">
              <a:spcBef>
                <a:spcPct val="0"/>
              </a:spcBef>
              <a:spcAft>
                <a:spcPct val="0"/>
              </a:spcAft>
              <a:defRPr b="1">
                <a:solidFill>
                  <a:prstClr val="white"/>
                </a:solidFill>
                <a:latin typeface="Arial" charset="0"/>
                <a:cs typeface="Arial" charset="0"/>
              </a:defRPr>
            </a:lvl1pPr>
          </a:lstStyle>
          <a:p>
            <a:pPr>
              <a:defRPr/>
            </a:pPr>
            <a:fld id="{97D13F13-1320-4EBF-AFCB-EC49AAD4CA3C}" type="slidenum">
              <a:rPr lang="en-US"/>
              <a:pPr>
                <a:defRPr/>
              </a:pPr>
              <a:t>‹#›</a:t>
            </a:fld>
            <a:endParaRPr lang="en-US" dirty="0"/>
          </a:p>
        </p:txBody>
      </p:sp>
    </p:spTree>
    <p:extLst>
      <p:ext uri="{BB962C8B-B14F-4D97-AF65-F5344CB8AC3E}">
        <p14:creationId xmlns:p14="http://schemas.microsoft.com/office/powerpoint/2010/main" val="981142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52E3CD33-6CDE-42D3-9920-57AB9467A34B}" type="datetime1">
              <a:rPr lang="en-US"/>
              <a:pPr>
                <a:defRPr/>
              </a:pPr>
              <a:t>4/22/2019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092FEB10-4CB7-4528-A2AC-D27A0BA44F50}" type="slidenum">
              <a:rPr lang="en-US"/>
              <a:pPr>
                <a:defRPr/>
              </a:pPr>
              <a:t>‹#›</a:t>
            </a:fld>
            <a:endParaRPr lang="en-US"/>
          </a:p>
        </p:txBody>
      </p:sp>
    </p:spTree>
    <p:extLst>
      <p:ext uri="{BB962C8B-B14F-4D97-AF65-F5344CB8AC3E}">
        <p14:creationId xmlns:p14="http://schemas.microsoft.com/office/powerpoint/2010/main" val="1670597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22B98572-BE6D-4F2F-A870-217174127D45}" type="datetime1">
              <a:rPr lang="en-US"/>
              <a:pPr>
                <a:defRPr/>
              </a:pPr>
              <a:t>4/22/2019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1F9DA3D2-1830-43DB-BD64-311E226CE4A6}" type="slidenum">
              <a:rPr lang="en-US"/>
              <a:pPr>
                <a:defRPr/>
              </a:pPr>
              <a:t>‹#›</a:t>
            </a:fld>
            <a:endParaRPr lang="en-US"/>
          </a:p>
        </p:txBody>
      </p:sp>
    </p:spTree>
    <p:extLst>
      <p:ext uri="{BB962C8B-B14F-4D97-AF65-F5344CB8AC3E}">
        <p14:creationId xmlns:p14="http://schemas.microsoft.com/office/powerpoint/2010/main" val="33312719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69D41E93-496A-4667-8444-5347717B8D98}" type="datetime1">
              <a:rPr lang="en-US"/>
              <a:pPr>
                <a:defRPr/>
              </a:pPr>
              <a:t>4/22/2019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73BC263C-73F7-4B17-AFD3-B5F6EFF56EAB}" type="slidenum">
              <a:rPr lang="en-US"/>
              <a:pPr>
                <a:defRPr/>
              </a:pPr>
              <a:t>‹#›</a:t>
            </a:fld>
            <a:endParaRPr lang="en-US"/>
          </a:p>
        </p:txBody>
      </p:sp>
    </p:spTree>
    <p:extLst>
      <p:ext uri="{BB962C8B-B14F-4D97-AF65-F5344CB8AC3E}">
        <p14:creationId xmlns:p14="http://schemas.microsoft.com/office/powerpoint/2010/main" val="3690027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A5D6A0B3-B38B-434D-A195-A4742E9E8598}" type="datetime1">
              <a:rPr lang="en-US"/>
              <a:pPr>
                <a:defRPr/>
              </a:pPr>
              <a:t>4/22/2019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26E03B48-6DEF-40D3-9129-2D6284192885}" type="slidenum">
              <a:rPr lang="en-US"/>
              <a:pPr>
                <a:defRPr/>
              </a:pPr>
              <a:t>‹#›</a:t>
            </a:fld>
            <a:endParaRPr lang="en-US"/>
          </a:p>
        </p:txBody>
      </p:sp>
    </p:spTree>
    <p:extLst>
      <p:ext uri="{BB962C8B-B14F-4D97-AF65-F5344CB8AC3E}">
        <p14:creationId xmlns:p14="http://schemas.microsoft.com/office/powerpoint/2010/main" val="3817553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7CF65748-57FF-42EF-8A6C-C4D890E7114A}" type="datetime1">
              <a:rPr lang="en-US"/>
              <a:pPr>
                <a:defRPr/>
              </a:pPr>
              <a:t>4/22/2019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97999AD0-6246-4D60-950F-59C31870100D}" type="slidenum">
              <a:rPr lang="en-US"/>
              <a:pPr>
                <a:defRPr/>
              </a:pPr>
              <a:t>‹#›</a:t>
            </a:fld>
            <a:endParaRPr lang="en-US"/>
          </a:p>
        </p:txBody>
      </p:sp>
    </p:spTree>
    <p:extLst>
      <p:ext uri="{BB962C8B-B14F-4D97-AF65-F5344CB8AC3E}">
        <p14:creationId xmlns:p14="http://schemas.microsoft.com/office/powerpoint/2010/main" val="111483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ubtitle 2"/>
          <p:cNvSpPr>
            <a:spLocks noGrp="1"/>
          </p:cNvSpPr>
          <p:nvPr>
            <p:ph type="subTitle" idx="1"/>
          </p:nvPr>
        </p:nvSpPr>
        <p:spPr>
          <a:xfrm>
            <a:off x="1408113" y="4267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2" name="Picture 11"/>
          <p:cNvPicPr>
            <a:picLocks noChangeAspect="1"/>
          </p:cNvPicPr>
          <p:nvPr userDrawn="1"/>
        </p:nvPicPr>
        <p:blipFill rotWithShape="1">
          <a:blip r:embed="rId2" cstate="print"/>
          <a:srcRect l="17850" t="41043"/>
          <a:stretch/>
        </p:blipFill>
        <p:spPr>
          <a:xfrm>
            <a:off x="0" y="0"/>
            <a:ext cx="4419600" cy="2891442"/>
          </a:xfrm>
          <a:prstGeom prst="rect">
            <a:avLst/>
          </a:prstGeom>
        </p:spPr>
      </p:pic>
      <p:pic>
        <p:nvPicPr>
          <p:cNvPr id="9" name="Picture 8"/>
          <p:cNvPicPr>
            <a:picLocks noChangeAspect="1"/>
          </p:cNvPicPr>
          <p:nvPr userDrawn="1"/>
        </p:nvPicPr>
        <p:blipFill>
          <a:blip r:embed="rId3" cstate="print"/>
          <a:stretch>
            <a:fillRect/>
          </a:stretch>
        </p:blipFill>
        <p:spPr>
          <a:xfrm>
            <a:off x="2143532" y="838200"/>
            <a:ext cx="4856957" cy="1019188"/>
          </a:xfrm>
          <a:prstGeom prst="rect">
            <a:avLst/>
          </a:prstGeom>
        </p:spPr>
      </p:pic>
      <p:sp>
        <p:nvSpPr>
          <p:cNvPr id="11" name="Title 1"/>
          <p:cNvSpPr>
            <a:spLocks noGrp="1"/>
          </p:cNvSpPr>
          <p:nvPr>
            <p:ph type="ctrTitle"/>
          </p:nvPr>
        </p:nvSpPr>
        <p:spPr>
          <a:xfrm>
            <a:off x="1331913" y="2971800"/>
            <a:ext cx="6553200" cy="1066800"/>
          </a:xfrm>
        </p:spPr>
        <p:txBody>
          <a:bodyPr anchor="t">
            <a:normAutofit fontScale="90000"/>
          </a:bodyPr>
          <a:lstStyle/>
          <a:p>
            <a:r>
              <a:rPr lang="en-US" b="1" dirty="0"/>
              <a:t>Presentation Title Here</a:t>
            </a:r>
          </a:p>
        </p:txBody>
      </p:sp>
    </p:spTree>
    <p:extLst>
      <p:ext uri="{BB962C8B-B14F-4D97-AF65-F5344CB8AC3E}">
        <p14:creationId xmlns:p14="http://schemas.microsoft.com/office/powerpoint/2010/main" val="468874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0470010A-34AF-4FB5-9E53-F946EDA4D76E}" type="datetime1">
              <a:rPr lang="en-US"/>
              <a:pPr>
                <a:defRPr/>
              </a:pPr>
              <a:t>4/22/2019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BB24C531-5972-4B01-AB9D-03E361616E79}" type="slidenum">
              <a:rPr lang="en-US"/>
              <a:pPr>
                <a:defRPr/>
              </a:pPr>
              <a:t>‹#›</a:t>
            </a:fld>
            <a:endParaRPr lang="en-US"/>
          </a:p>
        </p:txBody>
      </p:sp>
    </p:spTree>
    <p:extLst>
      <p:ext uri="{BB962C8B-B14F-4D97-AF65-F5344CB8AC3E}">
        <p14:creationId xmlns:p14="http://schemas.microsoft.com/office/powerpoint/2010/main" val="39588223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Arial" charset="0"/>
              </a:defRPr>
            </a:lvl1pPr>
          </a:lstStyle>
          <a:p>
            <a:pPr>
              <a:defRPr/>
            </a:pPr>
            <a:fld id="{028B16B0-B1A1-43AB-890A-CFC910A668B1}" type="datetime1">
              <a:rPr lang="en-US"/>
              <a:pPr>
                <a:defRPr/>
              </a:pPr>
              <a:t>4/22/2019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Arial" charset="0"/>
              </a:defRPr>
            </a:lvl1pPr>
          </a:lstStyle>
          <a:p>
            <a:pPr>
              <a:defRPr/>
            </a:pPr>
            <a:fld id="{3F26B2C8-FAD8-4BDD-99BB-5766AF5DD2CB}" type="slidenum">
              <a:rPr lang="en-US"/>
              <a:pPr>
                <a:defRPr/>
              </a:pPr>
              <a:t>‹#›</a:t>
            </a:fld>
            <a:endParaRPr lang="en-US"/>
          </a:p>
        </p:txBody>
      </p:sp>
    </p:spTree>
    <p:extLst>
      <p:ext uri="{BB962C8B-B14F-4D97-AF65-F5344CB8AC3E}">
        <p14:creationId xmlns:p14="http://schemas.microsoft.com/office/powerpoint/2010/main" val="31968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1275759"/>
            <a:ext cx="8237220" cy="980081"/>
          </a:xfrm>
        </p:spPr>
        <p:txBody>
          <a:bodyPr/>
          <a:lstStyle>
            <a:lvl1pPr algn="ctr">
              <a:defRPr b="1">
                <a:solidFill>
                  <a:srgbClr val="009639"/>
                </a:solidFill>
              </a:defRPr>
            </a:lvl1pPr>
          </a:lstStyle>
          <a:p>
            <a:r>
              <a:rPr lang="en-US" dirty="0"/>
              <a:t>Click to edit Master title style</a:t>
            </a:r>
          </a:p>
        </p:txBody>
      </p:sp>
      <p:sp>
        <p:nvSpPr>
          <p:cNvPr id="3" name="Content Placeholder 2"/>
          <p:cNvSpPr>
            <a:spLocks noGrp="1"/>
          </p:cNvSpPr>
          <p:nvPr>
            <p:ph idx="1"/>
          </p:nvPr>
        </p:nvSpPr>
        <p:spPr>
          <a:xfrm>
            <a:off x="449580" y="2332057"/>
            <a:ext cx="8237220" cy="3840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2" name="Picture 31"/>
          <p:cNvPicPr>
            <a:picLocks noChangeAspect="1"/>
          </p:cNvPicPr>
          <p:nvPr userDrawn="1"/>
        </p:nvPicPr>
        <p:blipFill>
          <a:blip r:embed="rId2" cstate="print"/>
          <a:stretch>
            <a:fillRect/>
          </a:stretch>
        </p:blipFill>
        <p:spPr>
          <a:xfrm>
            <a:off x="60587" y="6362450"/>
            <a:ext cx="9007223" cy="453365"/>
          </a:xfrm>
          <a:prstGeom prst="rect">
            <a:avLst/>
          </a:prstGeom>
        </p:spPr>
      </p:pic>
      <p:sp>
        <p:nvSpPr>
          <p:cNvPr id="4" name="Date Placeholder 3"/>
          <p:cNvSpPr>
            <a:spLocks noGrp="1"/>
          </p:cNvSpPr>
          <p:nvPr>
            <p:ph type="dt" sz="half" idx="10"/>
          </p:nvPr>
        </p:nvSpPr>
        <p:spPr>
          <a:xfrm>
            <a:off x="457200" y="6400820"/>
            <a:ext cx="2133600" cy="365125"/>
          </a:xfrm>
        </p:spPr>
        <p:txBody>
          <a:bodyPr/>
          <a:lstStyle/>
          <a:p>
            <a:fld id="{EF8B3FF8-2C5B-41D1-9C9C-27420AA0F8D4}" type="datetime1">
              <a:rPr lang="en-US" smtClean="0">
                <a:solidFill>
                  <a:prstClr val="black">
                    <a:tint val="75000"/>
                  </a:prstClr>
                </a:solidFill>
              </a:rPr>
              <a:pPr/>
              <a:t>4/22/2019</a:t>
            </a:fld>
            <a:endParaRPr lang="en-US">
              <a:solidFill>
                <a:prstClr val="black">
                  <a:tint val="75000"/>
                </a:prstClr>
              </a:solidFill>
            </a:endParaRPr>
          </a:p>
        </p:txBody>
      </p:sp>
      <p:sp>
        <p:nvSpPr>
          <p:cNvPr id="5" name="Footer Placeholder 4"/>
          <p:cNvSpPr>
            <a:spLocks noGrp="1"/>
          </p:cNvSpPr>
          <p:nvPr>
            <p:ph type="ftr" sz="quarter" idx="11"/>
          </p:nvPr>
        </p:nvSpPr>
        <p:spPr>
          <a:xfrm>
            <a:off x="3124200" y="6400820"/>
            <a:ext cx="28956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400820"/>
            <a:ext cx="2133600" cy="365125"/>
          </a:xfrm>
        </p:spPr>
        <p:txBody>
          <a:bodyPr/>
          <a:lstStyle>
            <a:lvl1pPr>
              <a:defRPr b="1">
                <a:solidFill>
                  <a:schemeClr val="bg1"/>
                </a:solidFill>
              </a:defRPr>
            </a:lvl1pPr>
          </a:lstStyle>
          <a:p>
            <a:fld id="{F765AB44-07C5-49CE-86A5-1AD2604BA3BE}" type="slidenum">
              <a:rPr lang="en-US" smtClean="0">
                <a:solidFill>
                  <a:prstClr val="white"/>
                </a:solidFill>
              </a:rPr>
              <a:pPr/>
              <a:t>‹#›</a:t>
            </a:fld>
            <a:endParaRPr lang="en-US" dirty="0">
              <a:solidFill>
                <a:prstClr val="white"/>
              </a:solidFill>
            </a:endParaRPr>
          </a:p>
        </p:txBody>
      </p:sp>
      <p:pic>
        <p:nvPicPr>
          <p:cNvPr id="8" name="Picture 7"/>
          <p:cNvPicPr>
            <a:picLocks noChangeAspect="1"/>
          </p:cNvPicPr>
          <p:nvPr userDrawn="1"/>
        </p:nvPicPr>
        <p:blipFill>
          <a:blip r:embed="rId3" cstate="print"/>
          <a:stretch>
            <a:fillRect/>
          </a:stretch>
        </p:blipFill>
        <p:spPr>
          <a:xfrm>
            <a:off x="457210" y="316158"/>
            <a:ext cx="3131819" cy="674442"/>
          </a:xfrm>
          <a:prstGeom prst="rect">
            <a:avLst/>
          </a:prstGeom>
        </p:spPr>
      </p:pic>
    </p:spTree>
    <p:extLst>
      <p:ext uri="{BB962C8B-B14F-4D97-AF65-F5344CB8AC3E}">
        <p14:creationId xmlns:p14="http://schemas.microsoft.com/office/powerpoint/2010/main" val="253099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BEDB52-3604-4C20-8922-4F61241E3D48}" type="datetime1">
              <a:rPr lang="en-US" smtClean="0">
                <a:solidFill>
                  <a:prstClr val="black">
                    <a:tint val="75000"/>
                  </a:prstClr>
                </a:solidFill>
              </a:rPr>
              <a:pPr/>
              <a:t>4/22/2019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5016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7586C6-0D3B-40F7-8A9A-4D396F227B9E}" type="datetime1">
              <a:rPr lang="en-US" smtClean="0">
                <a:solidFill>
                  <a:prstClr val="black">
                    <a:tint val="75000"/>
                  </a:prstClr>
                </a:solidFill>
              </a:rPr>
              <a:pPr/>
              <a:t>4/22/2019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6929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6512BA-CF31-48DE-9543-616749ED181E}" type="datetime1">
              <a:rPr lang="en-US" smtClean="0">
                <a:solidFill>
                  <a:prstClr val="black">
                    <a:tint val="75000"/>
                  </a:prstClr>
                </a:solidFill>
              </a:rPr>
              <a:pPr/>
              <a:t>4/22/2019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079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54F7B-DABA-4DD0-85A3-2B4A7AE4A824}" type="datetime1">
              <a:rPr lang="en-US" smtClean="0">
                <a:solidFill>
                  <a:prstClr val="black">
                    <a:tint val="75000"/>
                  </a:prstClr>
                </a:solidFill>
              </a:rPr>
              <a:pPr/>
              <a:t>4/22/2019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645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0849FD-826C-4D27-97B7-DEBD0E9B6FD5}" type="datetime1">
              <a:rPr lang="en-US" smtClean="0">
                <a:solidFill>
                  <a:prstClr val="black">
                    <a:tint val="75000"/>
                  </a:prstClr>
                </a:solidFill>
              </a:rPr>
              <a:pPr/>
              <a:t>4/22/2019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8623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7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8860B-1EBD-46A3-8BA8-2B11EF7FB463}" type="datetime1">
              <a:rPr lang="en-US" smtClean="0">
                <a:solidFill>
                  <a:prstClr val="black">
                    <a:tint val="75000"/>
                  </a:prstClr>
                </a:solidFill>
              </a:rPr>
              <a:pPr/>
              <a:t>4/22/2019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solidFill>
              </a:defRPr>
            </a:lvl1pPr>
          </a:lstStyle>
          <a:p>
            <a:fld id="{321217BE-FE9C-41B1-9939-439DE99A90E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0071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cs typeface="+mn-cs"/>
              </a:defRPr>
            </a:lvl1pPr>
          </a:lstStyle>
          <a:p>
            <a:pPr>
              <a:defRPr/>
            </a:pPr>
            <a:fld id="{90086708-CEA5-4B40-BD43-FDBD0EACC334}" type="datetime1">
              <a:rPr lang="en-US"/>
              <a:pPr>
                <a:defRPr/>
              </a:pPr>
              <a:t>4/22/2019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solidFill>
                <a:latin typeface="Calibri"/>
                <a:cs typeface="+mn-cs"/>
              </a:defRPr>
            </a:lvl1pPr>
          </a:lstStyle>
          <a:p>
            <a:pPr>
              <a:defRPr/>
            </a:pPr>
            <a:fld id="{5537F2C4-30DA-4169-AF5C-0A6F74D1851C}" type="slidenum">
              <a:rPr lang="en-US"/>
              <a:pPr>
                <a:defRPr/>
              </a:pPr>
              <a:t>‹#›</a:t>
            </a:fld>
            <a:endParaRPr lang="en-US"/>
          </a:p>
        </p:txBody>
      </p:sp>
    </p:spTree>
    <p:extLst>
      <p:ext uri="{BB962C8B-B14F-4D97-AF65-F5344CB8AC3E}">
        <p14:creationId xmlns:p14="http://schemas.microsoft.com/office/powerpoint/2010/main" val="287083635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transitionta.org/" TargetMode="External"/><Relationship Id="rId5" Type="http://schemas.openxmlformats.org/officeDocument/2006/relationships/hyperlink" Target="mailto:mstoehr@uncc.edu" TargetMode="External"/><Relationship Id="rId4" Type="http://schemas.openxmlformats.org/officeDocument/2006/relationships/hyperlink" Target="mailto:rallison@transce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www.selnhub.or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yestoemployment.or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yestoemployment.org/pie-states"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ctrTitle"/>
          </p:nvPr>
        </p:nvSpPr>
        <p:spPr>
          <a:xfrm>
            <a:off x="533400" y="5105400"/>
            <a:ext cx="7772400" cy="609600"/>
          </a:xfrm>
        </p:spPr>
        <p:txBody>
          <a:bodyPr rtlCol="0">
            <a:normAutofit fontScale="90000"/>
          </a:bodyPr>
          <a:lstStyle/>
          <a:p>
            <a:pPr eaLnBrk="1" fontAlgn="auto" hangingPunct="1">
              <a:spcAft>
                <a:spcPts val="0"/>
              </a:spcAft>
              <a:defRPr/>
            </a:pPr>
            <a:r>
              <a:rPr lang="en-US" altLang="en-US" sz="3100" dirty="0"/>
              <a:t>Customized Employment and Collaborations: Planning and Implementing to Impact Outcomes for Students and Youth with Significant Disabilities</a:t>
            </a:r>
            <a:br>
              <a:rPr lang="en-US" altLang="en-US" dirty="0"/>
            </a:br>
            <a:endParaRPr lang="en-US" altLang="en-US" b="0" i="1" dirty="0"/>
          </a:p>
        </p:txBody>
      </p:sp>
      <p:sp>
        <p:nvSpPr>
          <p:cNvPr id="64515" name="Slide Number Placeholder 3"/>
          <p:cNvSpPr>
            <a:spLocks noGrp="1"/>
          </p:cNvSpPr>
          <p:nvPr>
            <p:ph type="sldNum" sz="quarter" idx="4294967295"/>
          </p:nvPr>
        </p:nvSpPr>
        <p:spPr bwMode="auto">
          <a:xfrm>
            <a:off x="8763000" y="6245225"/>
            <a:ext cx="3810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0" fontAlgn="base" hangingPunct="0">
              <a:spcBef>
                <a:spcPct val="0"/>
              </a:spcBef>
              <a:spcAft>
                <a:spcPct val="0"/>
              </a:spcAft>
              <a:buFontTx/>
              <a:buNone/>
            </a:pPr>
            <a:fld id="{CA42086D-5E07-47C6-B1CF-383D6D928717}" type="slidenum">
              <a:rPr lang="en-US" altLang="en-US" sz="1400" smtClean="0">
                <a:solidFill>
                  <a:srgbClr val="A17C36"/>
                </a:solidFill>
                <a:latin typeface="Arial" charset="0"/>
                <a:cs typeface="Arial" charset="0"/>
              </a:rPr>
              <a:pPr eaLnBrk="0" fontAlgn="base" hangingPunct="0">
                <a:spcBef>
                  <a:spcPct val="0"/>
                </a:spcBef>
                <a:spcAft>
                  <a:spcPct val="0"/>
                </a:spcAft>
                <a:buFontTx/>
                <a:buNone/>
              </a:pPr>
              <a:t>1</a:t>
            </a:fld>
            <a:endParaRPr lang="en-US" altLang="en-US" sz="1400">
              <a:solidFill>
                <a:srgbClr val="A17C36"/>
              </a:solidFill>
              <a:latin typeface="Arial" charset="0"/>
              <a:cs typeface="Arial" charset="0"/>
            </a:endParaRPr>
          </a:p>
        </p:txBody>
      </p:sp>
    </p:spTree>
    <p:extLst>
      <p:ext uri="{BB962C8B-B14F-4D97-AF65-F5344CB8AC3E}">
        <p14:creationId xmlns:p14="http://schemas.microsoft.com/office/powerpoint/2010/main" val="2237454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cs typeface="Arial" panose="020B0604020202020204" pitchFamily="34" charset="0"/>
              </a:rPr>
              <a:t>Customized Employment (CE) definition continued….</a:t>
            </a:r>
          </a:p>
        </p:txBody>
      </p:sp>
      <p:sp>
        <p:nvSpPr>
          <p:cNvPr id="3" name="Content Placeholder 2"/>
          <p:cNvSpPr>
            <a:spLocks noGrp="1"/>
          </p:cNvSpPr>
          <p:nvPr>
            <p:ph idx="4294967295"/>
          </p:nvPr>
        </p:nvSpPr>
        <p:spPr>
          <a:xfrm>
            <a:off x="381000" y="1752600"/>
            <a:ext cx="8534400" cy="3846512"/>
          </a:xfrm>
        </p:spPr>
        <p:txBody>
          <a:bodyPr>
            <a:noAutofit/>
          </a:bodyPr>
          <a:lstStyle/>
          <a:p>
            <a:pPr marL="342900" indent="-342900">
              <a:buFont typeface="Wingdings" panose="05000000000000000000" pitchFamily="2" charset="2"/>
              <a:buChar char="§"/>
            </a:pPr>
            <a:r>
              <a:rPr lang="en-US" altLang="en-US" sz="2800" dirty="0">
                <a:solidFill>
                  <a:srgbClr val="030405"/>
                </a:solidFill>
              </a:rPr>
              <a:t>CE is a flexible process designed to personalize the employment relationship between a job candidate and an employer in a way that meets the needs of both </a:t>
            </a:r>
          </a:p>
          <a:p>
            <a:pPr marL="342900" indent="-342900">
              <a:buFont typeface="Wingdings" panose="05000000000000000000" pitchFamily="2" charset="2"/>
              <a:buChar char="§"/>
            </a:pPr>
            <a:r>
              <a:rPr lang="en-US" altLang="en-US" sz="2800" dirty="0">
                <a:solidFill>
                  <a:srgbClr val="030405"/>
                </a:solidFill>
              </a:rPr>
              <a:t>It is based on an individualized match between the strengths, conditions, and interests of  a job candidate and the identified business needs of an  employer</a:t>
            </a:r>
          </a:p>
          <a:p>
            <a:pPr marL="342900" indent="-342900">
              <a:buFont typeface="Wingdings" panose="05000000000000000000" pitchFamily="2" charset="2"/>
              <a:buChar char="§"/>
            </a:pPr>
            <a:r>
              <a:rPr lang="en-US" altLang="en-US" sz="2800" dirty="0">
                <a:solidFill>
                  <a:srgbClr val="030405"/>
                </a:solidFill>
              </a:rPr>
              <a:t>HOWEVER, WIOA does not define the full CE process at the service delivery level</a:t>
            </a:r>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10</a:t>
            </a:fld>
            <a:endParaRPr lang="en-US" dirty="0"/>
          </a:p>
        </p:txBody>
      </p:sp>
    </p:spTree>
    <p:custDataLst>
      <p:tags r:id="rId1"/>
    </p:custDataLst>
    <p:extLst>
      <p:ext uri="{BB962C8B-B14F-4D97-AF65-F5344CB8AC3E}">
        <p14:creationId xmlns:p14="http://schemas.microsoft.com/office/powerpoint/2010/main" val="169999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cs typeface="Arial" panose="020B0604020202020204" pitchFamily="34" charset="0"/>
              </a:rPr>
              <a:t>The Essential Elements of Customized Employment</a:t>
            </a:r>
          </a:p>
        </p:txBody>
      </p:sp>
      <p:sp>
        <p:nvSpPr>
          <p:cNvPr id="3" name="Content Placeholder 2"/>
          <p:cNvSpPr>
            <a:spLocks noGrp="1"/>
          </p:cNvSpPr>
          <p:nvPr>
            <p:ph idx="4294967295"/>
          </p:nvPr>
        </p:nvSpPr>
        <p:spPr>
          <a:xfrm>
            <a:off x="228600" y="2133600"/>
            <a:ext cx="8610600" cy="4367213"/>
          </a:xfrm>
          <a:solidFill>
            <a:schemeClr val="bg1"/>
          </a:solidFill>
        </p:spPr>
        <p:txBody>
          <a:bodyPr>
            <a:noAutofit/>
          </a:bodyPr>
          <a:lstStyle/>
          <a:p>
            <a:pPr marL="0" indent="0">
              <a:buNone/>
            </a:pPr>
            <a:r>
              <a:rPr lang="en-US" sz="2800" dirty="0">
                <a:solidFill>
                  <a:srgbClr val="030405"/>
                </a:solidFill>
              </a:rPr>
              <a:t>In 2017, “The Essential Elements of Customized Employment for Universal Application” was established as the recognized document to identify the essential elements of customized employment (CE) as a guide for the universal application of these elements across service delivery and training providers.  </a:t>
            </a:r>
          </a:p>
          <a:p>
            <a:pPr marL="0" indent="0">
              <a:buNone/>
            </a:pPr>
            <a:endParaRPr lang="en-US" sz="2600" dirty="0"/>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11</a:t>
            </a:fld>
            <a:endParaRPr lang="en-US" dirty="0"/>
          </a:p>
        </p:txBody>
      </p:sp>
    </p:spTree>
    <p:custDataLst>
      <p:tags r:id="rId1"/>
    </p:custDataLst>
    <p:extLst>
      <p:ext uri="{BB962C8B-B14F-4D97-AF65-F5344CB8AC3E}">
        <p14:creationId xmlns:p14="http://schemas.microsoft.com/office/powerpoint/2010/main" val="3923983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CE</a:t>
            </a:r>
          </a:p>
        </p:txBody>
      </p:sp>
      <p:graphicFrame>
        <p:nvGraphicFramePr>
          <p:cNvPr id="4" name="Content Placeholder 3" descr="Diagram of 4 blue circles connected with a circle - Clockwise from top - Discovery, Documenting Discovery ofr CE Planning, CE Planning Meeting, Negotiated job. - In center is single circle labeled &quot;Job Seeker&quot;." title="Components of CIE"/>
          <p:cNvGraphicFramePr>
            <a:graphicFrameLocks noGrp="1"/>
          </p:cNvGraphicFramePr>
          <p:nvPr>
            <p:ph idx="4294967295"/>
            <p:extLst>
              <p:ext uri="{D42A27DB-BD31-4B8C-83A1-F6EECF244321}">
                <p14:modId xmlns:p14="http://schemas.microsoft.com/office/powerpoint/2010/main" val="3822692501"/>
              </p:ext>
            </p:extLst>
          </p:nvPr>
        </p:nvGraphicFramePr>
        <p:xfrm>
          <a:off x="1447800" y="1220787"/>
          <a:ext cx="6229350" cy="5637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167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cs typeface="Arial" panose="020B0604020202020204" pitchFamily="34" charset="0"/>
              </a:rPr>
              <a:t>CUSTOMIZED EMPLOYMENT SEQUENCE</a:t>
            </a:r>
          </a:p>
        </p:txBody>
      </p:sp>
      <p:sp>
        <p:nvSpPr>
          <p:cNvPr id="3" name="Content Placeholder 2"/>
          <p:cNvSpPr>
            <a:spLocks noGrp="1"/>
          </p:cNvSpPr>
          <p:nvPr>
            <p:ph idx="4294967295"/>
          </p:nvPr>
        </p:nvSpPr>
        <p:spPr>
          <a:xfrm>
            <a:off x="914401" y="1752606"/>
            <a:ext cx="7112000" cy="4659313"/>
          </a:xfrm>
        </p:spPr>
        <p:txBody>
          <a:bodyPr>
            <a:noAutofit/>
          </a:bodyPr>
          <a:lstStyle/>
          <a:p>
            <a:pPr marL="457200" lvl="1" indent="0">
              <a:buNone/>
            </a:pPr>
            <a:r>
              <a:rPr lang="en-US" altLang="en-US" sz="2000" b="1" dirty="0">
                <a:solidFill>
                  <a:srgbClr val="030405"/>
                </a:solidFill>
              </a:rPr>
              <a:t>First learn what a jobseeker needs to be successful through the Discovery process:</a:t>
            </a:r>
          </a:p>
          <a:p>
            <a:pPr lvl="2"/>
            <a:r>
              <a:rPr lang="en-US" altLang="en-US" sz="2000" dirty="0">
                <a:solidFill>
                  <a:srgbClr val="030405"/>
                </a:solidFill>
              </a:rPr>
              <a:t>Contributions</a:t>
            </a:r>
          </a:p>
          <a:p>
            <a:pPr lvl="2"/>
            <a:r>
              <a:rPr lang="en-US" altLang="en-US" sz="2000" dirty="0">
                <a:solidFill>
                  <a:srgbClr val="030405"/>
                </a:solidFill>
              </a:rPr>
              <a:t>Interests</a:t>
            </a:r>
          </a:p>
          <a:p>
            <a:pPr lvl="2"/>
            <a:r>
              <a:rPr lang="en-US" altLang="en-US" sz="2000" dirty="0">
                <a:solidFill>
                  <a:srgbClr val="030405"/>
                </a:solidFill>
              </a:rPr>
              <a:t>Conditions for Success</a:t>
            </a:r>
          </a:p>
          <a:p>
            <a:pPr lvl="2"/>
            <a:r>
              <a:rPr lang="en-US" altLang="en-US" sz="2000" dirty="0">
                <a:solidFill>
                  <a:srgbClr val="030405"/>
                </a:solidFill>
              </a:rPr>
              <a:t>Tasks </a:t>
            </a:r>
          </a:p>
          <a:p>
            <a:pPr lvl="1"/>
            <a:endParaRPr lang="en-US" altLang="en-US" sz="2000" dirty="0">
              <a:solidFill>
                <a:srgbClr val="030405"/>
              </a:solidFill>
            </a:endParaRPr>
          </a:p>
          <a:p>
            <a:pPr marL="457200" lvl="1" indent="0">
              <a:buNone/>
            </a:pPr>
            <a:r>
              <a:rPr lang="en-US" altLang="en-US" sz="2000" b="1" dirty="0">
                <a:solidFill>
                  <a:srgbClr val="030405"/>
                </a:solidFill>
              </a:rPr>
              <a:t>Second look for an Employer:</a:t>
            </a:r>
          </a:p>
          <a:p>
            <a:pPr lvl="2"/>
            <a:r>
              <a:rPr lang="en-US" altLang="en-US" sz="2000" dirty="0">
                <a:solidFill>
                  <a:srgbClr val="030405"/>
                </a:solidFill>
              </a:rPr>
              <a:t>Who has a need the jobseeker can address</a:t>
            </a:r>
          </a:p>
          <a:p>
            <a:pPr lvl="2"/>
            <a:r>
              <a:rPr lang="en-US" altLang="en-US" sz="2000" dirty="0">
                <a:solidFill>
                  <a:srgbClr val="030405"/>
                </a:solidFill>
              </a:rPr>
              <a:t>Negotiate a job that meets the job seekers needs and the employers</a:t>
            </a:r>
          </a:p>
          <a:p>
            <a:pPr marL="0" indent="0">
              <a:buNone/>
            </a:pPr>
            <a:endParaRPr lang="en-US" sz="2200" dirty="0"/>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13</a:t>
            </a:fld>
            <a:endParaRPr lang="en-US" dirty="0"/>
          </a:p>
        </p:txBody>
      </p:sp>
    </p:spTree>
    <p:custDataLst>
      <p:tags r:id="rId1"/>
    </p:custDataLst>
    <p:extLst>
      <p:ext uri="{BB962C8B-B14F-4D97-AF65-F5344CB8AC3E}">
        <p14:creationId xmlns:p14="http://schemas.microsoft.com/office/powerpoint/2010/main" val="144140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CUSTOMIZED vs SUPPORTED </a:t>
            </a:r>
            <a:br>
              <a:rPr lang="en-US" dirty="0"/>
            </a:br>
            <a:r>
              <a:rPr lang="en-US" dirty="0"/>
              <a:t>EMPLOYMENT (SE) DISTINCTIONS</a:t>
            </a:r>
            <a:endParaRPr lang="en-US" dirty="0">
              <a:cs typeface="Arial" panose="020B0604020202020204" pitchFamily="34" charset="0"/>
            </a:endParaRPr>
          </a:p>
        </p:txBody>
      </p:sp>
      <p:sp>
        <p:nvSpPr>
          <p:cNvPr id="3" name="Content Placeholder 2"/>
          <p:cNvSpPr>
            <a:spLocks noGrp="1"/>
          </p:cNvSpPr>
          <p:nvPr>
            <p:ph idx="4294967295"/>
          </p:nvPr>
        </p:nvSpPr>
        <p:spPr>
          <a:xfrm>
            <a:off x="457200" y="1676401"/>
            <a:ext cx="8382000" cy="4592637"/>
          </a:xfrm>
        </p:spPr>
        <p:txBody>
          <a:bodyPr>
            <a:noAutofit/>
          </a:bodyPr>
          <a:lstStyle/>
          <a:p>
            <a:pPr>
              <a:defRPr/>
            </a:pPr>
            <a:r>
              <a:rPr lang="en-US" altLang="en-US" sz="2400" dirty="0">
                <a:solidFill>
                  <a:srgbClr val="030405"/>
                </a:solidFill>
              </a:rPr>
              <a:t>The CE process begins with an individualized and intensive “Discovery” process that may be 30+ hours or more in length</a:t>
            </a:r>
          </a:p>
          <a:p>
            <a:pPr>
              <a:defRPr/>
            </a:pPr>
            <a:r>
              <a:rPr lang="en-US" altLang="en-US" sz="2400" dirty="0">
                <a:solidFill>
                  <a:srgbClr val="030405"/>
                </a:solidFill>
              </a:rPr>
              <a:t>CE requires individualized job development that closely follows what’s been learned in that Discovery process  PRIOR TO looking at any job or meeting with the employer</a:t>
            </a:r>
          </a:p>
          <a:p>
            <a:pPr>
              <a:defRPr/>
            </a:pPr>
            <a:r>
              <a:rPr lang="en-US" altLang="en-US" sz="2400" dirty="0">
                <a:solidFill>
                  <a:srgbClr val="030405"/>
                </a:solidFill>
              </a:rPr>
              <a:t>Prior to representing the jobseeker you have learned who that person is through intensive Discovery</a:t>
            </a:r>
          </a:p>
          <a:p>
            <a:pPr>
              <a:defRPr/>
            </a:pPr>
            <a:r>
              <a:rPr lang="en-US" altLang="en-US" sz="2400" dirty="0">
                <a:solidFill>
                  <a:srgbClr val="030405"/>
                </a:solidFill>
              </a:rPr>
              <a:t>Job Development is individualized – you represent one job seeker at a time</a:t>
            </a:r>
          </a:p>
          <a:p>
            <a:pPr>
              <a:defRPr/>
            </a:pPr>
            <a:r>
              <a:rPr lang="en-US" altLang="en-US" sz="2400" dirty="0">
                <a:solidFill>
                  <a:srgbClr val="030405"/>
                </a:solidFill>
              </a:rPr>
              <a:t>The job seekers determines how they will be represented to the employer</a:t>
            </a:r>
            <a:endParaRPr lang="en-US" sz="2400" dirty="0">
              <a:solidFill>
                <a:srgbClr val="030405"/>
              </a:solidFill>
            </a:endParaRPr>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14</a:t>
            </a:fld>
            <a:endParaRPr lang="en-US" dirty="0"/>
          </a:p>
        </p:txBody>
      </p:sp>
    </p:spTree>
    <p:custDataLst>
      <p:tags r:id="rId1"/>
    </p:custDataLst>
    <p:extLst>
      <p:ext uri="{BB962C8B-B14F-4D97-AF65-F5344CB8AC3E}">
        <p14:creationId xmlns:p14="http://schemas.microsoft.com/office/powerpoint/2010/main" val="2158705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CUSTOMIZED vs SUPPORTED </a:t>
            </a:r>
            <a:br>
              <a:rPr lang="en-US" dirty="0"/>
            </a:br>
            <a:r>
              <a:rPr lang="en-US" dirty="0"/>
              <a:t>EMPLOYMENT (SE) DISTINCTIONS</a:t>
            </a:r>
            <a:r>
              <a:rPr lang="en-US" sz="800" dirty="0"/>
              <a:t>2</a:t>
            </a:r>
            <a:endParaRPr lang="en-US" dirty="0">
              <a:cs typeface="Arial" panose="020B0604020202020204" pitchFamily="34" charset="0"/>
            </a:endParaRPr>
          </a:p>
        </p:txBody>
      </p:sp>
      <p:sp>
        <p:nvSpPr>
          <p:cNvPr id="3" name="Content Placeholder 2"/>
          <p:cNvSpPr>
            <a:spLocks noGrp="1"/>
          </p:cNvSpPr>
          <p:nvPr>
            <p:ph idx="4294967295"/>
          </p:nvPr>
        </p:nvSpPr>
        <p:spPr>
          <a:xfrm>
            <a:off x="457200" y="1752608"/>
            <a:ext cx="8305800" cy="4592637"/>
          </a:xfrm>
        </p:spPr>
        <p:txBody>
          <a:bodyPr>
            <a:noAutofit/>
          </a:bodyPr>
          <a:lstStyle/>
          <a:p>
            <a:r>
              <a:rPr lang="en-US" sz="3000" dirty="0">
                <a:solidFill>
                  <a:srgbClr val="030405"/>
                </a:solidFill>
              </a:rPr>
              <a:t>CE focuses at the beginning of the employment process through an intensive Discovery process that seeks to customize the relationship with employers for mutual value exchange</a:t>
            </a:r>
          </a:p>
          <a:p>
            <a:endParaRPr lang="en-US" sz="3000" dirty="0">
              <a:solidFill>
                <a:srgbClr val="030405"/>
              </a:solidFill>
            </a:endParaRPr>
          </a:p>
          <a:p>
            <a:r>
              <a:rPr lang="en-US" sz="3000" dirty="0">
                <a:solidFill>
                  <a:srgbClr val="030405"/>
                </a:solidFill>
              </a:rPr>
              <a:t>Supported Employment focuses on the services needed to sustain successful employment after job placement that is typically labor market driven</a:t>
            </a:r>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15</a:t>
            </a:fld>
            <a:endParaRPr lang="en-US" dirty="0"/>
          </a:p>
        </p:txBody>
      </p:sp>
    </p:spTree>
    <p:custDataLst>
      <p:tags r:id="rId1"/>
    </p:custDataLst>
    <p:extLst>
      <p:ext uri="{BB962C8B-B14F-4D97-AF65-F5344CB8AC3E}">
        <p14:creationId xmlns:p14="http://schemas.microsoft.com/office/powerpoint/2010/main" val="2222929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noAutofit/>
          </a:bodyPr>
          <a:lstStyle/>
          <a:p>
            <a:r>
              <a:rPr lang="en-US" sz="3600" dirty="0"/>
              <a:t>CUSTOMIZED VS SUPPORTED </a:t>
            </a:r>
            <a:br>
              <a:rPr lang="en-US" sz="3600" dirty="0"/>
            </a:br>
            <a:r>
              <a:rPr lang="en-US" sz="3600" dirty="0"/>
              <a:t>EMPLOYMENT (SE) COMMON GROUND</a:t>
            </a:r>
            <a:endParaRPr lang="en-US" sz="3600" dirty="0">
              <a:cs typeface="Arial" panose="020B0604020202020204" pitchFamily="34" charset="0"/>
            </a:endParaRPr>
          </a:p>
        </p:txBody>
      </p:sp>
      <p:sp>
        <p:nvSpPr>
          <p:cNvPr id="3" name="Content Placeholder 2"/>
          <p:cNvSpPr>
            <a:spLocks noGrp="1"/>
          </p:cNvSpPr>
          <p:nvPr>
            <p:ph idx="4294967295"/>
          </p:nvPr>
        </p:nvSpPr>
        <p:spPr>
          <a:xfrm>
            <a:off x="457200" y="1676400"/>
            <a:ext cx="8305800" cy="4652962"/>
          </a:xfrm>
        </p:spPr>
        <p:txBody>
          <a:bodyPr>
            <a:noAutofit/>
          </a:bodyPr>
          <a:lstStyle/>
          <a:p>
            <a:pPr marL="0" indent="0">
              <a:buNone/>
              <a:defRPr/>
            </a:pPr>
            <a:r>
              <a:rPr lang="en-US" altLang="en-US" sz="2300" dirty="0">
                <a:solidFill>
                  <a:srgbClr val="030405"/>
                </a:solidFill>
              </a:rPr>
              <a:t>Both CE and SE outcomes are intended to result in competitive integrated employment:</a:t>
            </a:r>
          </a:p>
          <a:p>
            <a:pPr marL="731520" indent="-457200">
              <a:buFont typeface="+mj-lt"/>
              <a:buAutoNum type="arabicParenR"/>
              <a:defRPr/>
            </a:pPr>
            <a:r>
              <a:rPr lang="en-US" altLang="en-US" sz="2300" dirty="0">
                <a:solidFill>
                  <a:srgbClr val="030405"/>
                </a:solidFill>
              </a:rPr>
              <a:t>Work occurs in an integrated, individualized work situation in the community</a:t>
            </a:r>
          </a:p>
          <a:p>
            <a:pPr marL="731520" indent="-457200">
              <a:buFont typeface="+mj-lt"/>
              <a:buAutoNum type="arabicParenR"/>
              <a:defRPr/>
            </a:pPr>
            <a:r>
              <a:rPr lang="en-US" altLang="en-US" sz="2300" dirty="0">
                <a:solidFill>
                  <a:srgbClr val="030405"/>
                </a:solidFill>
              </a:rPr>
              <a:t>Employment results in pay at the prevailing wage or “going rate”</a:t>
            </a:r>
          </a:p>
          <a:p>
            <a:pPr>
              <a:defRPr/>
            </a:pPr>
            <a:r>
              <a:rPr lang="en-US" altLang="en-US" sz="2300" dirty="0">
                <a:solidFill>
                  <a:srgbClr val="030405"/>
                </a:solidFill>
              </a:rPr>
              <a:t>Employment outcomes may include creating a job through self-employment</a:t>
            </a:r>
          </a:p>
          <a:p>
            <a:pPr>
              <a:defRPr/>
            </a:pPr>
            <a:r>
              <a:rPr lang="en-US" altLang="en-US" sz="2300" dirty="0">
                <a:solidFill>
                  <a:srgbClr val="030405"/>
                </a:solidFill>
              </a:rPr>
              <a:t>Both utilize job craving, restructuring,  modification, or creation </a:t>
            </a:r>
          </a:p>
          <a:p>
            <a:pPr>
              <a:defRPr/>
            </a:pPr>
            <a:r>
              <a:rPr lang="en-US" altLang="en-US" sz="2300" dirty="0">
                <a:solidFill>
                  <a:srgbClr val="030405"/>
                </a:solidFill>
              </a:rPr>
              <a:t>Both may involve providing supported employment services</a:t>
            </a:r>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16</a:t>
            </a:fld>
            <a:endParaRPr lang="en-US" dirty="0"/>
          </a:p>
        </p:txBody>
      </p:sp>
    </p:spTree>
    <p:custDataLst>
      <p:tags r:id="rId1"/>
    </p:custDataLst>
    <p:extLst>
      <p:ext uri="{BB962C8B-B14F-4D97-AF65-F5344CB8AC3E}">
        <p14:creationId xmlns:p14="http://schemas.microsoft.com/office/powerpoint/2010/main" val="305716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FOUR PATHWAYS RELATED TO SE &amp; CE:</a:t>
            </a:r>
          </a:p>
        </p:txBody>
      </p:sp>
      <p:graphicFrame>
        <p:nvGraphicFramePr>
          <p:cNvPr id="4" name="Content Placeholder 3" descr="Four quadrant Matrix - &#10;Upper left quadrant: Some job seekers do not need Supported Employment or Customized Employment&#10;Upper right quadrant:Some job Seekers will need Supported Employment to obtain and retain a job &#10;Lower left quadrant: Some job seekers need Customized Employment to obtain a job but do not need Supported Employment to retain the job.&#10;Lower right quadrant: Some job seekers need Customized Employment to obtain a job and Supported Employment to retain the job.&#10;" title="Employment Matrix"/>
          <p:cNvGraphicFramePr>
            <a:graphicFrameLocks noGrp="1"/>
          </p:cNvGraphicFramePr>
          <p:nvPr>
            <p:ph idx="4294967295"/>
            <p:extLst>
              <p:ext uri="{D42A27DB-BD31-4B8C-83A1-F6EECF244321}">
                <p14:modId xmlns:p14="http://schemas.microsoft.com/office/powerpoint/2010/main" val="3295852070"/>
              </p:ext>
            </p:extLst>
          </p:nvPr>
        </p:nvGraphicFramePr>
        <p:xfrm>
          <a:off x="1676400" y="2057400"/>
          <a:ext cx="5715000" cy="3200400"/>
        </p:xfrm>
        <a:graphic>
          <a:graphicData uri="http://schemas.openxmlformats.org/drawingml/2006/table">
            <a:tbl>
              <a:tblPr firstRow="1" bandRow="1">
                <a:tableStyleId>{5C22544A-7EE6-4342-B048-85BDC9FD1C3A}</a:tableStyleId>
              </a:tblPr>
              <a:tblGrid>
                <a:gridCol w="2857500">
                  <a:extLst>
                    <a:ext uri="{9D8B030D-6E8A-4147-A177-3AD203B41FA5}">
                      <a16:colId xmlns:a16="http://schemas.microsoft.com/office/drawing/2014/main" val="2151820737"/>
                    </a:ext>
                  </a:extLst>
                </a:gridCol>
                <a:gridCol w="2857500">
                  <a:extLst>
                    <a:ext uri="{9D8B030D-6E8A-4147-A177-3AD203B41FA5}">
                      <a16:colId xmlns:a16="http://schemas.microsoft.com/office/drawing/2014/main" val="1578687721"/>
                    </a:ext>
                  </a:extLst>
                </a:gridCol>
              </a:tblGrid>
              <a:tr h="370840">
                <a:tc>
                  <a:txBody>
                    <a:bodyPr/>
                    <a:lstStyle/>
                    <a:p>
                      <a:r>
                        <a:rPr lang="en-US" dirty="0"/>
                        <a:t>Some job seekers do not</a:t>
                      </a:r>
                    </a:p>
                    <a:p>
                      <a:r>
                        <a:rPr lang="en-US" dirty="0"/>
                        <a:t>  need either Supported </a:t>
                      </a:r>
                    </a:p>
                    <a:p>
                      <a:r>
                        <a:rPr lang="en-US" dirty="0"/>
                        <a:t>  Employment or</a:t>
                      </a:r>
                    </a:p>
                    <a:p>
                      <a:r>
                        <a:rPr lang="en-US" dirty="0"/>
                        <a:t>  Customized Employment</a:t>
                      </a:r>
                    </a:p>
                    <a:p>
                      <a:endParaRPr lang="en-US" dirty="0"/>
                    </a:p>
                  </a:txBody>
                  <a:tcPr marL="68580" marR="68580"/>
                </a:tc>
                <a:tc>
                  <a:txBody>
                    <a:bodyPr/>
                    <a:lstStyle/>
                    <a:p>
                      <a:r>
                        <a:rPr lang="en-US" dirty="0"/>
                        <a:t>Some job Seekers will need Supported Employment to obtain and retain a job</a:t>
                      </a:r>
                    </a:p>
                    <a:p>
                      <a:endParaRPr lang="en-US" dirty="0"/>
                    </a:p>
                  </a:txBody>
                  <a:tcPr marL="68580" marR="68580"/>
                </a:tc>
                <a:extLst>
                  <a:ext uri="{0D108BD9-81ED-4DB2-BD59-A6C34878D82A}">
                    <a16:rowId xmlns:a16="http://schemas.microsoft.com/office/drawing/2014/main" val="2869545532"/>
                  </a:ext>
                </a:extLst>
              </a:tr>
              <a:tr h="370840">
                <a:tc>
                  <a:txBody>
                    <a:bodyPr/>
                    <a:lstStyle/>
                    <a:p>
                      <a:r>
                        <a:rPr lang="en-US" dirty="0">
                          <a:solidFill>
                            <a:srgbClr val="030405"/>
                          </a:solidFill>
                        </a:rPr>
                        <a:t>Some job seekers need Customized Employment to obtain a job but do not  need Supported Employment to retain the job.</a:t>
                      </a:r>
                    </a:p>
                    <a:p>
                      <a:endParaRPr lang="en-US" dirty="0">
                        <a:solidFill>
                          <a:srgbClr val="030405"/>
                        </a:solidFill>
                      </a:endParaRPr>
                    </a:p>
                  </a:txBody>
                  <a:tcPr marL="68580" marR="68580"/>
                </a:tc>
                <a:tc>
                  <a:txBody>
                    <a:bodyPr/>
                    <a:lstStyle/>
                    <a:p>
                      <a:r>
                        <a:rPr lang="en-US" dirty="0">
                          <a:solidFill>
                            <a:srgbClr val="030405"/>
                          </a:solidFill>
                        </a:rPr>
                        <a:t>Some job seekers need Customized Employment to obtain a job and Supported Employment to retain the job.</a:t>
                      </a:r>
                    </a:p>
                    <a:p>
                      <a:endParaRPr lang="en-US" dirty="0">
                        <a:solidFill>
                          <a:srgbClr val="030405"/>
                        </a:solidFill>
                      </a:endParaRPr>
                    </a:p>
                  </a:txBody>
                  <a:tcPr marL="68580" marR="68580"/>
                </a:tc>
                <a:extLst>
                  <a:ext uri="{0D108BD9-81ED-4DB2-BD59-A6C34878D82A}">
                    <a16:rowId xmlns:a16="http://schemas.microsoft.com/office/drawing/2014/main" val="894581847"/>
                  </a:ext>
                </a:extLst>
              </a:tr>
            </a:tbl>
          </a:graphicData>
        </a:graphic>
      </p:graphicFrame>
    </p:spTree>
    <p:extLst>
      <p:ext uri="{BB962C8B-B14F-4D97-AF65-F5344CB8AC3E}">
        <p14:creationId xmlns:p14="http://schemas.microsoft.com/office/powerpoint/2010/main" val="40578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 CUSTOMIZED EMPLOYMENT</a:t>
            </a:r>
            <a:endParaRPr lang="en-US" dirty="0">
              <a:cs typeface="Arial" panose="020B0604020202020204" pitchFamily="34" charset="0"/>
            </a:endParaRPr>
          </a:p>
        </p:txBody>
      </p:sp>
      <p:sp>
        <p:nvSpPr>
          <p:cNvPr id="3" name="Content Placeholder 2"/>
          <p:cNvSpPr>
            <a:spLocks noGrp="1"/>
          </p:cNvSpPr>
          <p:nvPr>
            <p:ph idx="4294967295"/>
          </p:nvPr>
        </p:nvSpPr>
        <p:spPr>
          <a:xfrm>
            <a:off x="1143001" y="1676400"/>
            <a:ext cx="7112000" cy="4652962"/>
          </a:xfrm>
        </p:spPr>
        <p:txBody>
          <a:bodyPr>
            <a:noAutofit/>
          </a:bodyPr>
          <a:lstStyle/>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Recruitment, intake, acceptance</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Discovery</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Capturing discovery through profiles</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Customized Employment planning meeting</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Concept Portfolio development –( Agency)</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Visual Resume (job seeker)</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Job development</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Job site analysis</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Job negotiations (job creation, </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Customized Employment (CE) placement</a:t>
            </a:r>
          </a:p>
          <a:p>
            <a:pPr marL="914400" indent="-640080" fontAlgn="auto">
              <a:lnSpc>
                <a:spcPct val="100000"/>
              </a:lnSpc>
              <a:spcBef>
                <a:spcPts val="0"/>
              </a:spcBef>
              <a:spcAft>
                <a:spcPts val="0"/>
              </a:spcAft>
              <a:buClrTx/>
              <a:buFont typeface="+mj-lt"/>
              <a:buAutoNum type="arabicParenR"/>
              <a:defRPr/>
            </a:pPr>
            <a:r>
              <a:rPr lang="en-US" altLang="en-US" sz="2300" dirty="0">
                <a:solidFill>
                  <a:srgbClr val="030405"/>
                </a:solidFill>
              </a:rPr>
              <a:t>Accommodations, Supports as needed</a:t>
            </a:r>
          </a:p>
        </p:txBody>
      </p:sp>
      <p:sp>
        <p:nvSpPr>
          <p:cNvPr id="4" name="Slide Number Placeholder 3"/>
          <p:cNvSpPr>
            <a:spLocks noGrp="1"/>
          </p:cNvSpPr>
          <p:nvPr>
            <p:ph type="sldNum" sz="quarter" idx="4294967295"/>
          </p:nvPr>
        </p:nvSpPr>
        <p:spPr>
          <a:xfrm>
            <a:off x="7010400" y="6400820"/>
            <a:ext cx="2133600" cy="365125"/>
          </a:xfrm>
        </p:spPr>
        <p:txBody>
          <a:bodyPr/>
          <a:lstStyle/>
          <a:p>
            <a:fld id="{A7F8E3F6-DE14-48B2-B2BC-6FABA9630FB8}" type="slidenum">
              <a:rPr lang="en-US" smtClean="0"/>
              <a:t>18</a:t>
            </a:fld>
            <a:endParaRPr lang="en-US" dirty="0"/>
          </a:p>
        </p:txBody>
      </p:sp>
    </p:spTree>
    <p:custDataLst>
      <p:tags r:id="rId1"/>
    </p:custDataLst>
    <p:extLst>
      <p:ext uri="{BB962C8B-B14F-4D97-AF65-F5344CB8AC3E}">
        <p14:creationId xmlns:p14="http://schemas.microsoft.com/office/powerpoint/2010/main" val="921786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Three distinct shapes, reading from left to right. Titles of each shape: VRC, Job Seeker, Provider. VRC shape reads: VRC: Determines who receives Discovery, Explains CE to the Job Seeker,  Monitors Discovery , Expects a direction for Employment, Reviews Discovery Information, can the VRC plan from it?&#10;Job Seeker: Job Seeker willing to go through the process, Keeps VRC Informed, Job seeker not jump to any job.&#10;Provider: Observe job seeker, Take descriptive notes, Interview people who know the job seeker, Submit logs to VRC, Write a positive, descriptive document, Negotiated job&#10;" title="Diagram - Roles"/>
          <p:cNvGraphicFramePr/>
          <p:nvPr>
            <p:extLst>
              <p:ext uri="{D42A27DB-BD31-4B8C-83A1-F6EECF244321}">
                <p14:modId xmlns:p14="http://schemas.microsoft.com/office/powerpoint/2010/main" val="4103253409"/>
              </p:ext>
            </p:extLst>
          </p:nvPr>
        </p:nvGraphicFramePr>
        <p:xfrm>
          <a:off x="609600" y="1295402"/>
          <a:ext cx="7848600" cy="5284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normAutofit fontScale="90000"/>
          </a:bodyPr>
          <a:lstStyle/>
          <a:p>
            <a:br>
              <a:rPr lang="en-US" dirty="0"/>
            </a:br>
            <a:br>
              <a:rPr lang="en-US" dirty="0"/>
            </a:br>
            <a:r>
              <a:rPr lang="en-US" b="1" dirty="0">
                <a:solidFill>
                  <a:srgbClr val="00B050"/>
                </a:solidFill>
              </a:rPr>
              <a:t>Roles</a:t>
            </a:r>
            <a:br>
              <a:rPr lang="en-US" dirty="0"/>
            </a:br>
            <a:br>
              <a:rPr lang="en-US" dirty="0"/>
            </a:br>
            <a:endParaRPr lang="en-US" dirty="0"/>
          </a:p>
        </p:txBody>
      </p:sp>
    </p:spTree>
    <p:extLst>
      <p:ext uri="{BB962C8B-B14F-4D97-AF65-F5344CB8AC3E}">
        <p14:creationId xmlns:p14="http://schemas.microsoft.com/office/powerpoint/2010/main" val="259896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latin typeface="Gill Sans MT" panose="020B0502020104020203" pitchFamily="34" charset="0"/>
              </a:rPr>
              <a:t>Current Customized Employment </a:t>
            </a:r>
            <a:br>
              <a:rPr lang="en-US" sz="3000" dirty="0">
                <a:latin typeface="Gill Sans MT" panose="020B0502020104020203" pitchFamily="34" charset="0"/>
              </a:rPr>
            </a:br>
            <a:r>
              <a:rPr lang="en-US" sz="3000" dirty="0">
                <a:latin typeface="Gill Sans MT" panose="020B0502020104020203" pitchFamily="34" charset="0"/>
              </a:rPr>
              <a:t>Related Initiatives </a:t>
            </a:r>
          </a:p>
        </p:txBody>
      </p:sp>
      <p:sp>
        <p:nvSpPr>
          <p:cNvPr id="7171" name="Content Placeholder 2"/>
          <p:cNvSpPr>
            <a:spLocks noGrp="1"/>
          </p:cNvSpPr>
          <p:nvPr>
            <p:ph idx="1"/>
          </p:nvPr>
        </p:nvSpPr>
        <p:spPr>
          <a:xfrm>
            <a:off x="457200" y="2514600"/>
            <a:ext cx="8237220" cy="3840163"/>
          </a:xfrm>
        </p:spPr>
        <p:txBody>
          <a:bodyPr>
            <a:noAutofit/>
          </a:bodyPr>
          <a:lstStyle/>
          <a:p>
            <a:pPr marL="425196">
              <a:buClr>
                <a:srgbClr val="4F008C"/>
              </a:buClr>
            </a:pPr>
            <a:r>
              <a:rPr lang="en-US" altLang="en-US" sz="3000" dirty="0"/>
              <a:t>WINTAC–Y-TAC-NTACT – Customized Employment Pilot States</a:t>
            </a:r>
          </a:p>
          <a:p>
            <a:pPr>
              <a:buClr>
                <a:srgbClr val="4F008C"/>
              </a:buClr>
            </a:pPr>
            <a:r>
              <a:rPr lang="en-US" altLang="en-US" sz="3000" dirty="0"/>
              <a:t>Employment First</a:t>
            </a:r>
          </a:p>
          <a:p>
            <a:pPr>
              <a:buClr>
                <a:srgbClr val="4F008C"/>
              </a:buClr>
            </a:pPr>
            <a:r>
              <a:rPr lang="en-US" altLang="en-US" sz="3000" dirty="0"/>
              <a:t>Youth Employment Solutions Center(YES) and Partnerships in Employment (PIE) </a:t>
            </a:r>
          </a:p>
          <a:p>
            <a:pPr>
              <a:buClr>
                <a:srgbClr val="4F008C"/>
              </a:buClr>
            </a:pPr>
            <a:endParaRPr lang="en-US" altLang="en-US" sz="2800" dirty="0"/>
          </a:p>
          <a:p>
            <a:pPr lvl="0">
              <a:buClr>
                <a:srgbClr val="4F008C"/>
              </a:buClr>
            </a:pPr>
            <a:endParaRPr lang="en-US" altLang="en-US" b="1" dirty="0"/>
          </a:p>
          <a:p>
            <a:pPr lvl="0">
              <a:buClr>
                <a:srgbClr val="4F008C"/>
              </a:buClr>
            </a:pPr>
            <a:endParaRPr lang="en-US" altLang="en-US" dirty="0"/>
          </a:p>
          <a:p>
            <a:pPr marL="0" lvl="0" indent="0">
              <a:buNone/>
            </a:pPr>
            <a:endParaRPr lang="en-US" altLang="en-US" dirty="0"/>
          </a:p>
          <a:p>
            <a:pPr lvl="0"/>
            <a:endParaRPr lang="en-US" altLang="en-US" dirty="0"/>
          </a:p>
          <a:p>
            <a:pPr marL="82296" lvl="0" indent="0">
              <a:buNone/>
            </a:pPr>
            <a:endParaRPr lang="en-US" altLang="en-US" dirty="0"/>
          </a:p>
          <a:p>
            <a:pPr lvl="0"/>
            <a:endParaRPr lang="en-US" altLang="en-US" dirty="0"/>
          </a:p>
          <a:p>
            <a:endParaRPr lang="en-US" altLang="en-US" dirty="0"/>
          </a:p>
          <a:p>
            <a:pPr lvl="1"/>
            <a:endParaRPr lang="en-US" altLang="en-US" sz="2800" dirty="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fld id="{D3D2AF72-4192-49AE-9F94-3C9F0EEBED42}" type="slidenum">
              <a:rPr lang="en-US" altLang="en-US" sz="1200" smtClean="0">
                <a:solidFill>
                  <a:srgbClr val="000000"/>
                </a:solidFill>
              </a:rPr>
              <a:pPr>
                <a:spcBef>
                  <a:spcPct val="0"/>
                </a:spcBef>
                <a:buFontTx/>
                <a:buNone/>
              </a:pPr>
              <a:t>2</a:t>
            </a:fld>
            <a:endParaRPr lang="en-US" altLang="en-US" sz="1200" dirty="0">
              <a:solidFill>
                <a:srgbClr val="000000"/>
              </a:solidFill>
            </a:endParaRPr>
          </a:p>
        </p:txBody>
      </p:sp>
    </p:spTree>
    <p:extLst>
      <p:ext uri="{BB962C8B-B14F-4D97-AF65-F5344CB8AC3E}">
        <p14:creationId xmlns:p14="http://schemas.microsoft.com/office/powerpoint/2010/main" val="29269603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6" name="Google Shape;146;p18"/>
          <p:cNvSpPr txBox="1">
            <a:spLocks noGrp="1"/>
          </p:cNvSpPr>
          <p:nvPr>
            <p:ph type="sldNum" idx="4294967295"/>
          </p:nvPr>
        </p:nvSpPr>
        <p:spPr>
          <a:xfrm>
            <a:off x="8115300" y="6375400"/>
            <a:ext cx="1028700" cy="274638"/>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545E74"/>
                </a:solidFill>
              </a:rPr>
              <a:pPr/>
              <a:t>20</a:t>
            </a:fld>
            <a:endParaRPr>
              <a:solidFill>
                <a:srgbClr val="545E74"/>
              </a:solidFill>
            </a:endParaRPr>
          </a:p>
        </p:txBody>
      </p:sp>
      <p:pic>
        <p:nvPicPr>
          <p:cNvPr id="16386" name="Picture 2" descr="Three women and two men sitting in a circle chatti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24200" y="4286250"/>
            <a:ext cx="2762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5" name="Google Shape;145;p18"/>
          <p:cNvSpPr txBox="1">
            <a:spLocks noGrp="1"/>
          </p:cNvSpPr>
          <p:nvPr>
            <p:ph type="body" idx="4294967295"/>
          </p:nvPr>
        </p:nvSpPr>
        <p:spPr>
          <a:xfrm>
            <a:off x="228600" y="1600200"/>
            <a:ext cx="8785225" cy="4541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400"/>
              <a:buNone/>
            </a:pPr>
            <a:endParaRPr lang="en-US" sz="1200" b="1" dirty="0"/>
          </a:p>
          <a:p>
            <a:pPr lvl="0" algn="l" rtl="0">
              <a:lnSpc>
                <a:spcPct val="100000"/>
              </a:lnSpc>
              <a:spcBef>
                <a:spcPts val="0"/>
              </a:spcBef>
              <a:spcAft>
                <a:spcPts val="0"/>
              </a:spcAft>
              <a:buSzPts val="2400"/>
            </a:pPr>
            <a:r>
              <a:rPr lang="en-US" sz="3200" dirty="0"/>
              <a:t>How is Customized Employment Being Implemented in your state(s)?</a:t>
            </a:r>
          </a:p>
          <a:p>
            <a:pPr lvl="0" algn="l" rtl="0">
              <a:lnSpc>
                <a:spcPct val="100000"/>
              </a:lnSpc>
              <a:spcBef>
                <a:spcPts val="0"/>
              </a:spcBef>
              <a:spcAft>
                <a:spcPts val="0"/>
              </a:spcAft>
              <a:buSzPts val="2400"/>
            </a:pPr>
            <a:r>
              <a:rPr lang="en-US" dirty="0"/>
              <a:t>How are families engaged in the CE process?</a:t>
            </a:r>
          </a:p>
          <a:p>
            <a:pPr lvl="0" algn="l" rtl="0">
              <a:lnSpc>
                <a:spcPct val="100000"/>
              </a:lnSpc>
              <a:spcBef>
                <a:spcPts val="0"/>
              </a:spcBef>
              <a:spcAft>
                <a:spcPts val="0"/>
              </a:spcAft>
              <a:buSzPts val="2400"/>
            </a:pPr>
            <a:r>
              <a:rPr lang="en-US" dirty="0"/>
              <a:t>What considerations should be made to better inform/engage families in the CE Process</a:t>
            </a:r>
            <a:endParaRPr lang="en-US" sz="3200" dirty="0"/>
          </a:p>
          <a:p>
            <a:pPr marL="0" lvl="0" indent="0" algn="l" rtl="0">
              <a:lnSpc>
                <a:spcPct val="100000"/>
              </a:lnSpc>
              <a:spcBef>
                <a:spcPts val="0"/>
              </a:spcBef>
              <a:spcAft>
                <a:spcPts val="0"/>
              </a:spcAft>
              <a:buSzPts val="2400"/>
              <a:buNone/>
            </a:pPr>
            <a:endParaRPr lang="en-US" b="1" dirty="0"/>
          </a:p>
          <a:p>
            <a:pPr marL="0" lvl="0" indent="0" algn="l" rtl="0">
              <a:lnSpc>
                <a:spcPct val="100000"/>
              </a:lnSpc>
              <a:spcBef>
                <a:spcPts val="0"/>
              </a:spcBef>
              <a:spcAft>
                <a:spcPts val="0"/>
              </a:spcAft>
              <a:buSzPts val="2400"/>
              <a:buNone/>
            </a:pPr>
            <a:endParaRPr lang="en-US" sz="3200" b="1" dirty="0"/>
          </a:p>
          <a:p>
            <a:pPr lvl="0" indent="-457200" algn="l" rtl="0">
              <a:lnSpc>
                <a:spcPct val="100000"/>
              </a:lnSpc>
              <a:spcBef>
                <a:spcPts val="0"/>
              </a:spcBef>
              <a:spcAft>
                <a:spcPts val="0"/>
              </a:spcAft>
              <a:buSzPts val="2400"/>
              <a:buFont typeface="Arial" panose="020B0604020202020204" pitchFamily="34" charset="0"/>
              <a:buChar char="•"/>
            </a:pPr>
            <a:endParaRPr lang="en-US" sz="2800" dirty="0"/>
          </a:p>
        </p:txBody>
      </p:sp>
      <p:sp>
        <p:nvSpPr>
          <p:cNvPr id="144" name="Google Shape;144;p18"/>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b" anchorCtr="0">
            <a:noAutofit/>
          </a:bodyPr>
          <a:lstStyle/>
          <a:p>
            <a:pPr lvl="0"/>
            <a:r>
              <a:rPr lang="en-US" sz="4000" dirty="0">
                <a:latin typeface="Lucida Sans" panose="020B0602030504020204" pitchFamily="34" charset="0"/>
              </a:rPr>
              <a:t>Building Capacity  </a:t>
            </a:r>
            <a:br>
              <a:rPr lang="en-US" sz="4000" dirty="0">
                <a:latin typeface="Lucida Sans" panose="020B0602030504020204" pitchFamily="34" charset="0"/>
              </a:rPr>
            </a:br>
            <a:r>
              <a:rPr lang="en-US" sz="4000" dirty="0">
                <a:latin typeface="Lucida Sans" panose="020B0602030504020204" pitchFamily="34" charset="0"/>
              </a:rPr>
              <a:t>Participant Discussion</a:t>
            </a:r>
            <a:endParaRPr sz="4000" dirty="0">
              <a:latin typeface="Lucida Sans" panose="020B0602030504020204" pitchFamily="34" charset="0"/>
            </a:endParaRPr>
          </a:p>
        </p:txBody>
      </p:sp>
    </p:spTree>
    <p:extLst>
      <p:ext uri="{BB962C8B-B14F-4D97-AF65-F5344CB8AC3E}">
        <p14:creationId xmlns:p14="http://schemas.microsoft.com/office/powerpoint/2010/main" val="210793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A8F35EA-8B25-4275-B3F7-39999E9D84D0}" type="slidenum">
              <a:rPr lang="en-US" altLang="en-US" sz="1200" smtClean="0">
                <a:solidFill>
                  <a:srgbClr val="FFFFFF"/>
                </a:solidFill>
                <a:latin typeface="Arial" charset="0"/>
              </a:rPr>
              <a:pPr>
                <a:spcBef>
                  <a:spcPct val="0"/>
                </a:spcBef>
                <a:buFontTx/>
                <a:buNone/>
              </a:pPr>
              <a:t>21</a:t>
            </a:fld>
            <a:endParaRPr lang="en-US" altLang="en-US" sz="1200">
              <a:solidFill>
                <a:srgbClr val="FFFFFF"/>
              </a:solidFill>
              <a:latin typeface="Arial" charset="0"/>
            </a:endParaRPr>
          </a:p>
        </p:txBody>
      </p:sp>
      <p:sp>
        <p:nvSpPr>
          <p:cNvPr id="5" name="AutoShape 4" descr="Image result for questions?" hidden="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a:solidFill>
                <a:prstClr val="black"/>
              </a:solidFill>
              <a:latin typeface="Calibri"/>
              <a:cs typeface="+mn-cs"/>
            </a:endParaRPr>
          </a:p>
        </p:txBody>
      </p:sp>
      <p:sp>
        <p:nvSpPr>
          <p:cNvPr id="6" name="AutoShape 6" descr="Image result for questions?"/>
          <p:cNvSpPr>
            <a:spLocks noChangeAspect="1" noChangeArrowheads="1"/>
          </p:cNvSpPr>
          <p:nvPr/>
        </p:nvSpPr>
        <p:spPr bwMode="auto">
          <a:xfrm>
            <a:off x="307975" y="79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a:solidFill>
                <a:prstClr val="black"/>
              </a:solidFill>
              <a:latin typeface="Calibri"/>
              <a:cs typeface="+mn-cs"/>
            </a:endParaRPr>
          </a:p>
        </p:txBody>
      </p:sp>
      <p:pic>
        <p:nvPicPr>
          <p:cNvPr id="83974" name="Picture 7" descr="pair of hand holding a sign that reads &quot;Question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00400"/>
            <a:ext cx="3657600" cy="205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3971" name="Title 2"/>
          <p:cNvSpPr>
            <a:spLocks noGrp="1"/>
          </p:cNvSpPr>
          <p:nvPr>
            <p:ph type="title"/>
          </p:nvPr>
        </p:nvSpPr>
        <p:spPr>
          <a:xfrm>
            <a:off x="304800" y="1600200"/>
            <a:ext cx="8382000" cy="979488"/>
          </a:xfrm>
        </p:spPr>
        <p:txBody>
          <a:bodyPr/>
          <a:lstStyle/>
          <a:p>
            <a:pPr eaLnBrk="1" hangingPunct="1"/>
            <a:r>
              <a:rPr lang="en-US" altLang="en-US" sz="3200"/>
              <a:t>Thank You for Participating in Today’s Discussion</a:t>
            </a:r>
          </a:p>
        </p:txBody>
      </p:sp>
    </p:spTree>
    <p:extLst>
      <p:ext uri="{BB962C8B-B14F-4D97-AF65-F5344CB8AC3E}">
        <p14:creationId xmlns:p14="http://schemas.microsoft.com/office/powerpoint/2010/main" val="348400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5E7A111-68D8-4024-960D-7B1F92B528E2}" type="slidenum">
              <a:rPr lang="en-US" altLang="en-US" sz="1200" smtClean="0">
                <a:solidFill>
                  <a:srgbClr val="000000"/>
                </a:solidFill>
                <a:latin typeface="Arial" charset="0"/>
              </a:rPr>
              <a:pPr>
                <a:spcBef>
                  <a:spcPct val="0"/>
                </a:spcBef>
                <a:buFontTx/>
                <a:buNone/>
              </a:pPr>
              <a:t>22</a:t>
            </a:fld>
            <a:endParaRPr lang="en-US" altLang="en-US" sz="1200">
              <a:solidFill>
                <a:srgbClr val="000000"/>
              </a:solidFill>
              <a:latin typeface="Arial" charset="0"/>
            </a:endParaRPr>
          </a:p>
        </p:txBody>
      </p:sp>
      <p:sp>
        <p:nvSpPr>
          <p:cNvPr id="84997" name="AutoShape 4" descr="Image result for ntact" hidden="1"/>
          <p:cNvSpPr>
            <a:spLocks noChangeAspect="1" noChangeArrowheads="1"/>
          </p:cNvSpPr>
          <p:nvPr/>
        </p:nvSpPr>
        <p:spPr bwMode="auto">
          <a:xfrm>
            <a:off x="115888" y="-144463"/>
            <a:ext cx="2286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1800">
              <a:solidFill>
                <a:srgbClr val="000000"/>
              </a:solidFill>
              <a:latin typeface="Arial" charset="0"/>
            </a:endParaRPr>
          </a:p>
        </p:txBody>
      </p:sp>
      <p:pic>
        <p:nvPicPr>
          <p:cNvPr id="84998" name="Picture 5" descr="National Technical Assistance Center on Transition (NTACT) logo"/>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95800" y="3163888"/>
            <a:ext cx="4048125"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4995" name="Rectangle 3"/>
          <p:cNvSpPr>
            <a:spLocks noGrp="1" noChangeArrowheads="1"/>
          </p:cNvSpPr>
          <p:nvPr>
            <p:ph idx="1"/>
          </p:nvPr>
        </p:nvSpPr>
        <p:spPr>
          <a:xfrm>
            <a:off x="230188" y="2332038"/>
            <a:ext cx="8456612" cy="3840162"/>
          </a:xfrm>
        </p:spPr>
        <p:txBody>
          <a:bodyPr/>
          <a:lstStyle/>
          <a:p>
            <a:pPr indent="4763" eaLnBrk="1" hangingPunct="1">
              <a:buFont typeface="Arial" charset="0"/>
              <a:buNone/>
            </a:pPr>
            <a:endParaRPr lang="en-US" altLang="en-US" sz="1800"/>
          </a:p>
          <a:p>
            <a:pPr indent="4763" eaLnBrk="1" hangingPunct="1">
              <a:buFont typeface="Arial" charset="0"/>
              <a:buNone/>
            </a:pPr>
            <a:r>
              <a:rPr lang="en-US" altLang="en-US" sz="2800">
                <a:solidFill>
                  <a:srgbClr val="000000"/>
                </a:solidFill>
              </a:rPr>
              <a:t>Ruth Allison</a:t>
            </a:r>
          </a:p>
          <a:p>
            <a:pPr indent="4763" eaLnBrk="1" hangingPunct="1">
              <a:buFont typeface="Arial" charset="0"/>
              <a:buNone/>
            </a:pPr>
            <a:r>
              <a:rPr lang="en-US" altLang="en-US" sz="2800">
                <a:hlinkClick r:id="rId4"/>
              </a:rPr>
              <a:t>rallison@transcen.org</a:t>
            </a:r>
            <a:r>
              <a:rPr lang="en-US" altLang="en-US" sz="2800"/>
              <a:t> </a:t>
            </a:r>
          </a:p>
          <a:p>
            <a:pPr indent="4763" eaLnBrk="1" hangingPunct="1">
              <a:buFont typeface="Arial" charset="0"/>
              <a:buNone/>
            </a:pPr>
            <a:endParaRPr lang="en-US" altLang="en-US" sz="2800"/>
          </a:p>
          <a:p>
            <a:pPr indent="4763" eaLnBrk="1" hangingPunct="1">
              <a:buFont typeface="Arial" charset="0"/>
              <a:buNone/>
            </a:pPr>
            <a:r>
              <a:rPr lang="en-US" altLang="en-US" sz="2800"/>
              <a:t>Michael Stoehr</a:t>
            </a:r>
          </a:p>
          <a:p>
            <a:pPr indent="4763" eaLnBrk="1" hangingPunct="1">
              <a:buFont typeface="Arial" charset="0"/>
              <a:buNone/>
            </a:pPr>
            <a:r>
              <a:rPr lang="en-US" altLang="en-US" sz="2800">
                <a:hlinkClick r:id="rId5"/>
              </a:rPr>
              <a:t>mstoehr@uncc.edu</a:t>
            </a:r>
            <a:r>
              <a:rPr lang="en-US" altLang="en-US" sz="2800"/>
              <a:t> </a:t>
            </a:r>
          </a:p>
        </p:txBody>
      </p:sp>
      <p:sp>
        <p:nvSpPr>
          <p:cNvPr id="84994" name="Rectangle 2"/>
          <p:cNvSpPr>
            <a:spLocks noGrp="1" noChangeArrowheads="1"/>
          </p:cNvSpPr>
          <p:nvPr>
            <p:ph type="title"/>
          </p:nvPr>
        </p:nvSpPr>
        <p:spPr>
          <a:xfrm>
            <a:off x="449263" y="1276350"/>
            <a:ext cx="8237537" cy="979488"/>
          </a:xfrm>
        </p:spPr>
        <p:txBody>
          <a:bodyPr/>
          <a:lstStyle/>
          <a:p>
            <a:pPr eaLnBrk="1" hangingPunct="1"/>
            <a:r>
              <a:rPr lang="en-US" altLang="en-US" sz="3200"/>
              <a:t>Contact Information       </a:t>
            </a:r>
            <a:r>
              <a:rPr lang="en-US" altLang="en-US" sz="3200">
                <a:hlinkClick r:id="rId6"/>
              </a:rPr>
              <a:t>www.transitionTA.org</a:t>
            </a:r>
            <a:r>
              <a:rPr lang="en-US" altLang="en-US" sz="3200"/>
              <a:t> </a:t>
            </a:r>
          </a:p>
        </p:txBody>
      </p:sp>
    </p:spTree>
    <p:extLst>
      <p:ext uri="{BB962C8B-B14F-4D97-AF65-F5344CB8AC3E}">
        <p14:creationId xmlns:p14="http://schemas.microsoft.com/office/powerpoint/2010/main" val="3089068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37220" cy="980081"/>
          </a:xfrm>
        </p:spPr>
        <p:txBody>
          <a:bodyPr>
            <a:normAutofit fontScale="90000"/>
          </a:bodyPr>
          <a:lstStyle/>
          <a:p>
            <a:r>
              <a:rPr lang="en-US" dirty="0"/>
              <a:t>WINTAC–Y-TAC-NTACT </a:t>
            </a:r>
            <a:br>
              <a:rPr lang="en-US" dirty="0"/>
            </a:br>
            <a:r>
              <a:rPr lang="en-US" dirty="0"/>
              <a:t>CE Pilot States</a:t>
            </a:r>
          </a:p>
        </p:txBody>
      </p:sp>
      <p:sp>
        <p:nvSpPr>
          <p:cNvPr id="3" name="Content Placeholder 2"/>
          <p:cNvSpPr>
            <a:spLocks noGrp="1"/>
          </p:cNvSpPr>
          <p:nvPr>
            <p:ph idx="1"/>
          </p:nvPr>
        </p:nvSpPr>
        <p:spPr/>
        <p:txBody>
          <a:bodyPr>
            <a:normAutofit fontScale="55000" lnSpcReduction="20000"/>
          </a:bodyPr>
          <a:lstStyle/>
          <a:p>
            <a:pPr marL="0" marR="0">
              <a:lnSpc>
                <a:spcPct val="115000"/>
              </a:lnSpc>
              <a:spcBef>
                <a:spcPts val="0"/>
              </a:spcBef>
              <a:spcAft>
                <a:spcPts val="1000"/>
              </a:spcAft>
            </a:pPr>
            <a:r>
              <a:rPr lang="en-US" sz="3800" dirty="0">
                <a:ea typeface="Calibri"/>
                <a:cs typeface="Times New Roman"/>
              </a:rPr>
              <a:t>The Three RSA Funded Youth TAC Centers provide T/A &amp; Training Support to the targeted states for planning and implementation of Customized Employment.</a:t>
            </a:r>
          </a:p>
          <a:p>
            <a:pPr marL="0" marR="0">
              <a:lnSpc>
                <a:spcPct val="115000"/>
              </a:lnSpc>
              <a:spcBef>
                <a:spcPts val="0"/>
              </a:spcBef>
              <a:spcAft>
                <a:spcPts val="1000"/>
              </a:spcAft>
            </a:pPr>
            <a:r>
              <a:rPr lang="en-US" sz="3800" dirty="0">
                <a:ea typeface="Calibri"/>
                <a:cs typeface="Times New Roman"/>
              </a:rPr>
              <a:t>States determine the capacity for pilot site development and sustainability.</a:t>
            </a:r>
          </a:p>
          <a:p>
            <a:pPr marL="0" marR="0">
              <a:lnSpc>
                <a:spcPct val="115000"/>
              </a:lnSpc>
              <a:spcBef>
                <a:spcPts val="0"/>
              </a:spcBef>
              <a:spcAft>
                <a:spcPts val="1000"/>
              </a:spcAft>
            </a:pPr>
            <a:r>
              <a:rPr lang="en-US" sz="3800" dirty="0">
                <a:ea typeface="Calibri"/>
                <a:cs typeface="Times New Roman"/>
              </a:rPr>
              <a:t>Staff training and follow-along services are provided through one of the following organizations with supported funding from WINTAC/Y-TAC:</a:t>
            </a:r>
          </a:p>
          <a:p>
            <a:pPr lvl="1">
              <a:lnSpc>
                <a:spcPct val="115000"/>
              </a:lnSpc>
              <a:spcBef>
                <a:spcPts val="0"/>
              </a:spcBef>
              <a:buFont typeface="Symbol"/>
              <a:buChar char=""/>
            </a:pPr>
            <a:r>
              <a:rPr lang="en-US" sz="3200" dirty="0">
                <a:ea typeface="Calibri"/>
                <a:cs typeface="Times New Roman"/>
              </a:rPr>
              <a:t>Griffin-</a:t>
            </a:r>
            <a:r>
              <a:rPr lang="en-US" sz="3200" dirty="0" err="1">
                <a:ea typeface="Calibri"/>
                <a:cs typeface="Times New Roman"/>
              </a:rPr>
              <a:t>Hammis</a:t>
            </a:r>
            <a:r>
              <a:rPr lang="en-US" sz="3200" dirty="0">
                <a:ea typeface="Calibri"/>
                <a:cs typeface="Times New Roman"/>
              </a:rPr>
              <a:t> Associates</a:t>
            </a:r>
          </a:p>
          <a:p>
            <a:pPr lvl="1">
              <a:lnSpc>
                <a:spcPct val="115000"/>
              </a:lnSpc>
              <a:spcBef>
                <a:spcPts val="0"/>
              </a:spcBef>
              <a:buFont typeface="Symbol"/>
              <a:buChar char=""/>
            </a:pPr>
            <a:r>
              <a:rPr lang="en-US" sz="3200" dirty="0">
                <a:ea typeface="Calibri"/>
                <a:cs typeface="Times New Roman"/>
              </a:rPr>
              <a:t>Marc Gold &amp; Associates</a:t>
            </a:r>
          </a:p>
          <a:p>
            <a:pPr lvl="1">
              <a:lnSpc>
                <a:spcPct val="115000"/>
              </a:lnSpc>
              <a:spcBef>
                <a:spcPts val="0"/>
              </a:spcBef>
              <a:spcAft>
                <a:spcPts val="1000"/>
              </a:spcAft>
              <a:buFont typeface="Symbol"/>
              <a:buChar char=""/>
            </a:pPr>
            <a:r>
              <a:rPr lang="en-US" sz="3200" dirty="0" err="1">
                <a:ea typeface="Calibri"/>
                <a:cs typeface="Times New Roman"/>
              </a:rPr>
              <a:t>TransCen</a:t>
            </a:r>
            <a:r>
              <a:rPr lang="en-US" sz="3200" dirty="0">
                <a:ea typeface="Calibri"/>
                <a:cs typeface="Times New Roman"/>
              </a:rPr>
              <a:t> </a:t>
            </a:r>
          </a:p>
          <a:p>
            <a:pPr marL="0" indent="0">
              <a:buNone/>
            </a:pPr>
            <a:endParaRPr lang="en-US" dirty="0"/>
          </a:p>
        </p:txBody>
      </p:sp>
      <p:sp>
        <p:nvSpPr>
          <p:cNvPr id="4" name="Slide Number Placeholder 3"/>
          <p:cNvSpPr>
            <a:spLocks noGrp="1"/>
          </p:cNvSpPr>
          <p:nvPr>
            <p:ph type="sldNum" sz="quarter" idx="12"/>
          </p:nvPr>
        </p:nvSpPr>
        <p:spPr/>
        <p:txBody>
          <a:bodyPr/>
          <a:lstStyle/>
          <a:p>
            <a:fld id="{F765AB44-07C5-49CE-86A5-1AD2604BA3BE}"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199148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65AB44-07C5-49CE-86A5-1AD2604BA3BE}" type="slidenum">
              <a:rPr lang="en-US" smtClean="0">
                <a:solidFill>
                  <a:prstClr val="white"/>
                </a:solidFill>
              </a:rPr>
              <a:pPr/>
              <a:t>4</a:t>
            </a:fld>
            <a:endParaRPr lang="en-US" dirty="0">
              <a:solidFill>
                <a:prstClr val="white"/>
              </a:solidFill>
            </a:endParaRPr>
          </a:p>
        </p:txBody>
      </p:sp>
      <p:sp>
        <p:nvSpPr>
          <p:cNvPr id="5" name="Content Placeholder 4"/>
          <p:cNvSpPr>
            <a:spLocks noGrp="1"/>
          </p:cNvSpPr>
          <p:nvPr>
            <p:ph sz="half" idx="2"/>
          </p:nvPr>
        </p:nvSpPr>
        <p:spPr>
          <a:xfrm>
            <a:off x="4686300" y="2133600"/>
            <a:ext cx="4038600" cy="4373563"/>
          </a:xfrm>
        </p:spPr>
        <p:txBody>
          <a:bodyPr>
            <a:normAutofit fontScale="92500" lnSpcReduction="10000"/>
          </a:bodyPr>
          <a:lstStyle/>
          <a:p>
            <a:r>
              <a:rPr lang="en-US" sz="2600" dirty="0"/>
              <a:t>Mississippi </a:t>
            </a:r>
          </a:p>
          <a:p>
            <a:r>
              <a:rPr lang="en-US" sz="2600" dirty="0"/>
              <a:t>Montana </a:t>
            </a:r>
          </a:p>
          <a:p>
            <a:r>
              <a:rPr lang="en-US" sz="2600" dirty="0"/>
              <a:t>Missouri</a:t>
            </a:r>
          </a:p>
          <a:p>
            <a:r>
              <a:rPr lang="en-US" sz="2600" dirty="0"/>
              <a:t>Nevada</a:t>
            </a:r>
          </a:p>
          <a:p>
            <a:r>
              <a:rPr lang="en-US" sz="2600" dirty="0"/>
              <a:t>New Hampshire</a:t>
            </a:r>
          </a:p>
          <a:p>
            <a:r>
              <a:rPr lang="en-US" sz="2600" dirty="0"/>
              <a:t>Rhode Island</a:t>
            </a:r>
          </a:p>
          <a:p>
            <a:r>
              <a:rPr lang="en-US" sz="2600" dirty="0"/>
              <a:t>Oklahoma </a:t>
            </a:r>
          </a:p>
          <a:p>
            <a:r>
              <a:rPr lang="en-US" sz="2600" dirty="0"/>
              <a:t>South Carolina</a:t>
            </a:r>
          </a:p>
          <a:p>
            <a:r>
              <a:rPr lang="en-US" sz="2600" dirty="0"/>
              <a:t>South Dakota</a:t>
            </a:r>
          </a:p>
          <a:p>
            <a:endParaRPr lang="en-US" dirty="0"/>
          </a:p>
        </p:txBody>
      </p:sp>
      <p:sp>
        <p:nvSpPr>
          <p:cNvPr id="3" name="Content Placeholder 2"/>
          <p:cNvSpPr>
            <a:spLocks noGrp="1"/>
          </p:cNvSpPr>
          <p:nvPr>
            <p:ph sz="half" idx="1"/>
          </p:nvPr>
        </p:nvSpPr>
        <p:spPr>
          <a:xfrm>
            <a:off x="647700" y="2174796"/>
            <a:ext cx="4038600" cy="3916369"/>
          </a:xfrm>
        </p:spPr>
        <p:txBody>
          <a:bodyPr>
            <a:normAutofit fontScale="92500" lnSpcReduction="10000"/>
          </a:bodyPr>
          <a:lstStyle/>
          <a:p>
            <a:r>
              <a:rPr lang="en-US" sz="2600" dirty="0"/>
              <a:t>Arizona </a:t>
            </a:r>
          </a:p>
          <a:p>
            <a:r>
              <a:rPr lang="en-US" sz="2600" dirty="0"/>
              <a:t>California</a:t>
            </a:r>
          </a:p>
          <a:p>
            <a:r>
              <a:rPr lang="en-US" sz="2600" dirty="0"/>
              <a:t>Colorado</a:t>
            </a:r>
          </a:p>
          <a:p>
            <a:r>
              <a:rPr lang="en-US" sz="2600" dirty="0"/>
              <a:t>DC</a:t>
            </a:r>
          </a:p>
          <a:p>
            <a:r>
              <a:rPr lang="en-US" sz="2600" dirty="0"/>
              <a:t>Georgia </a:t>
            </a:r>
          </a:p>
          <a:p>
            <a:r>
              <a:rPr lang="en-US" sz="2600" dirty="0"/>
              <a:t>Idaho</a:t>
            </a:r>
          </a:p>
          <a:p>
            <a:r>
              <a:rPr lang="en-US" sz="2600" dirty="0"/>
              <a:t>Louisiana</a:t>
            </a:r>
          </a:p>
          <a:p>
            <a:r>
              <a:rPr lang="en-US" sz="2600" dirty="0"/>
              <a:t>Michigan </a:t>
            </a:r>
          </a:p>
          <a:p>
            <a:r>
              <a:rPr lang="en-US" sz="2600" dirty="0"/>
              <a:t>Minnesota</a:t>
            </a:r>
          </a:p>
          <a:p>
            <a:pPr marL="0" indent="0">
              <a:buNone/>
            </a:pPr>
            <a:endParaRPr lang="en-US" dirty="0"/>
          </a:p>
        </p:txBody>
      </p:sp>
      <p:sp>
        <p:nvSpPr>
          <p:cNvPr id="6" name="TextBox 5"/>
          <p:cNvSpPr txBox="1"/>
          <p:nvPr/>
        </p:nvSpPr>
        <p:spPr>
          <a:xfrm>
            <a:off x="533400" y="1066800"/>
            <a:ext cx="8305800" cy="1107996"/>
          </a:xfrm>
          <a:prstGeom prst="rect">
            <a:avLst/>
          </a:prstGeom>
          <a:noFill/>
        </p:spPr>
        <p:txBody>
          <a:bodyPr wrap="square" rtlCol="0">
            <a:spAutoFit/>
          </a:bodyPr>
          <a:lstStyle/>
          <a:p>
            <a:pPr lvl="0">
              <a:spcBef>
                <a:spcPct val="20000"/>
              </a:spcBef>
            </a:pPr>
            <a:r>
              <a:rPr lang="en-US" sz="2400" dirty="0">
                <a:solidFill>
                  <a:prstClr val="black"/>
                </a:solidFill>
              </a:rPr>
              <a:t>The following states are currently engaged as “Pilot States” in planning and implementation of Customized Employment:</a:t>
            </a:r>
          </a:p>
          <a:p>
            <a:r>
              <a:rPr lang="en-US" dirty="0"/>
              <a:t> </a:t>
            </a:r>
          </a:p>
        </p:txBody>
      </p:sp>
      <p:sp>
        <p:nvSpPr>
          <p:cNvPr id="2" name="Title 1"/>
          <p:cNvSpPr>
            <a:spLocks noGrp="1"/>
          </p:cNvSpPr>
          <p:nvPr>
            <p:ph type="title"/>
          </p:nvPr>
        </p:nvSpPr>
        <p:spPr>
          <a:xfrm>
            <a:off x="457200" y="274638"/>
            <a:ext cx="8229600" cy="1096962"/>
          </a:xfrm>
        </p:spPr>
        <p:txBody>
          <a:bodyPr>
            <a:normAutofit fontScale="90000"/>
          </a:bodyPr>
          <a:lstStyle/>
          <a:p>
            <a:br>
              <a:rPr lang="en-US" sz="3600" dirty="0"/>
            </a:br>
            <a:r>
              <a:rPr lang="en-US" sz="3600" b="1" dirty="0">
                <a:solidFill>
                  <a:srgbClr val="00B050"/>
                </a:solidFill>
              </a:rPr>
              <a:t>WINTAC–Y-TAC-NTACT – CE Pilot States</a:t>
            </a:r>
            <a:br>
              <a:rPr lang="en-US" dirty="0"/>
            </a:br>
            <a:endParaRPr lang="en-US" dirty="0"/>
          </a:p>
        </p:txBody>
      </p:sp>
    </p:spTree>
    <p:extLst>
      <p:ext uri="{BB962C8B-B14F-4D97-AF65-F5344CB8AC3E}">
        <p14:creationId xmlns:p14="http://schemas.microsoft.com/office/powerpoint/2010/main" val="230210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37220" cy="980081"/>
          </a:xfrm>
        </p:spPr>
        <p:txBody>
          <a:bodyPr>
            <a:noAutofit/>
          </a:bodyPr>
          <a:lstStyle/>
          <a:p>
            <a:r>
              <a:rPr lang="en-US" sz="3000" dirty="0">
                <a:solidFill>
                  <a:srgbClr val="00B050"/>
                </a:solidFill>
                <a:latin typeface="Gill Sans MT" panose="020B0502020104020203" pitchFamily="34" charset="0"/>
              </a:rPr>
              <a:t>Employment First</a:t>
            </a:r>
          </a:p>
        </p:txBody>
      </p:sp>
      <p:sp>
        <p:nvSpPr>
          <p:cNvPr id="3" name="Content Placeholder 2"/>
          <p:cNvSpPr>
            <a:spLocks noGrp="1"/>
          </p:cNvSpPr>
          <p:nvPr>
            <p:ph idx="1"/>
          </p:nvPr>
        </p:nvSpPr>
        <p:spPr>
          <a:xfrm>
            <a:off x="457200" y="1676400"/>
            <a:ext cx="8237220" cy="3840163"/>
          </a:xfrm>
        </p:spPr>
        <p:txBody>
          <a:bodyPr>
            <a:noAutofit/>
          </a:bodyPr>
          <a:lstStyle/>
          <a:p>
            <a:pPr marL="425196"/>
            <a:r>
              <a:rPr lang="en-US" sz="2000" dirty="0"/>
              <a:t>A national movement and an alignment of systems that focus on the concept that:</a:t>
            </a:r>
          </a:p>
          <a:p>
            <a:pPr marL="674370" lvl="2" indent="0">
              <a:lnSpc>
                <a:spcPct val="115000"/>
              </a:lnSpc>
              <a:spcBef>
                <a:spcPts val="0"/>
              </a:spcBef>
              <a:spcAft>
                <a:spcPts val="1000"/>
              </a:spcAft>
              <a:buNone/>
            </a:pPr>
            <a:r>
              <a:rPr lang="en-US" sz="1800" dirty="0">
                <a:solidFill>
                  <a:srgbClr val="4F008C"/>
                </a:solidFill>
                <a:latin typeface="Calibri"/>
                <a:ea typeface="Calibri"/>
                <a:cs typeface="Times New Roman"/>
              </a:rPr>
              <a:t>Employment in the general workforce is the first and preferred outcome in the provision of publicly funded services for all working age citizens with disabilities, regardless of level of disability.  </a:t>
            </a:r>
            <a:r>
              <a:rPr lang="en-US" sz="1600" i="1" dirty="0">
                <a:solidFill>
                  <a:srgbClr val="FF671B"/>
                </a:solidFill>
                <a:latin typeface="Calibri"/>
                <a:ea typeface="Calibri"/>
                <a:cs typeface="Times New Roman"/>
              </a:rPr>
              <a:t>APSE Statement on Employment First</a:t>
            </a:r>
          </a:p>
          <a:p>
            <a:pPr marL="425196"/>
            <a:r>
              <a:rPr lang="en-US" sz="2000" dirty="0"/>
              <a:t>49 states have efforts focused on Employment First, out of which 33 have an official state policy, stating that employment in the community is the first and preferred service option for people with disabilities.</a:t>
            </a:r>
          </a:p>
          <a:p>
            <a:pPr marL="82296" indent="0">
              <a:buNone/>
            </a:pPr>
            <a:endParaRPr lang="en-US" sz="2000" dirty="0"/>
          </a:p>
          <a:p>
            <a:pPr marL="425196"/>
            <a:r>
              <a:rPr lang="en-US" sz="2000" dirty="0"/>
              <a:t>The State Employment Leadership Network (SELN) - </a:t>
            </a:r>
            <a:r>
              <a:rPr lang="en-US" sz="2000" dirty="0">
                <a:hlinkClick r:id="rId2"/>
              </a:rPr>
              <a:t>http://www.selnhub.org</a:t>
            </a:r>
            <a:r>
              <a:rPr lang="en-US" sz="2000" dirty="0"/>
              <a:t> </a:t>
            </a:r>
          </a:p>
          <a:p>
            <a:pPr marL="825246" lvl="1"/>
            <a:r>
              <a:rPr lang="en-US" sz="1600" dirty="0"/>
              <a:t>SELN – Employment First Resource List</a:t>
            </a:r>
          </a:p>
        </p:txBody>
      </p:sp>
    </p:spTree>
    <p:extLst>
      <p:ext uri="{BB962C8B-B14F-4D97-AF65-F5344CB8AC3E}">
        <p14:creationId xmlns:p14="http://schemas.microsoft.com/office/powerpoint/2010/main" val="323147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br>
            <a:r>
              <a:rPr lang="en-US" sz="4000" dirty="0"/>
              <a:t>Youth Employment Solutions Center(YES) and Partnerships in Employment (PIE) </a:t>
            </a:r>
            <a:br>
              <a:rPr lang="en-US" dirty="0"/>
            </a:br>
            <a:endParaRPr lang="en-US" dirty="0"/>
          </a:p>
        </p:txBody>
      </p:sp>
      <p:sp>
        <p:nvSpPr>
          <p:cNvPr id="3" name="Content Placeholder 2"/>
          <p:cNvSpPr>
            <a:spLocks noGrp="1"/>
          </p:cNvSpPr>
          <p:nvPr>
            <p:ph idx="1"/>
          </p:nvPr>
        </p:nvSpPr>
        <p:spPr>
          <a:xfrm>
            <a:off x="457200" y="2438400"/>
            <a:ext cx="8237220" cy="3840163"/>
          </a:xfrm>
        </p:spPr>
        <p:txBody>
          <a:bodyPr>
            <a:normAutofit fontScale="55000" lnSpcReduction="20000"/>
          </a:bodyPr>
          <a:lstStyle/>
          <a:p>
            <a:pPr marL="0" marR="0">
              <a:lnSpc>
                <a:spcPct val="115000"/>
              </a:lnSpc>
              <a:spcBef>
                <a:spcPts val="0"/>
              </a:spcBef>
              <a:spcAft>
                <a:spcPts val="1000"/>
              </a:spcAft>
            </a:pPr>
            <a:r>
              <a:rPr lang="en-US" u="sng" dirty="0">
                <a:solidFill>
                  <a:srgbClr val="0000FF"/>
                </a:solidFill>
                <a:ea typeface="Calibri"/>
                <a:cs typeface="Times New Roman"/>
                <a:hlinkClick r:id="rId2"/>
              </a:rPr>
              <a:t>The YES! Center</a:t>
            </a:r>
            <a:r>
              <a:rPr lang="en-US" dirty="0">
                <a:ea typeface="Calibri"/>
                <a:cs typeface="Times New Roman"/>
              </a:rPr>
              <a:t> is a national Training and Technical Assistance Center that serves as a central source of information, expertise and comprehensive support for the Partnerships in Employment (PIE) state projects. The YES! Center works closely with PIE states to develop customized plans for each state to ensure improved employment outcomes, working toward the goal to improve competitive, integrated employment outcomes for transition-aged youth and young adults with intellectual and developmental disabilities (I/DD).  </a:t>
            </a:r>
            <a:r>
              <a:rPr lang="en-US" dirty="0" err="1">
                <a:ea typeface="Calibri"/>
                <a:cs typeface="Times New Roman"/>
              </a:rPr>
              <a:t>TransCen</a:t>
            </a:r>
            <a:r>
              <a:rPr lang="en-US" dirty="0">
                <a:ea typeface="Calibri"/>
                <a:cs typeface="Times New Roman"/>
              </a:rPr>
              <a:t>, Inc. partner with TASH on the development and administration of the Training and Technical Assistance (TA) aspect of the YES! Center.</a:t>
            </a:r>
          </a:p>
          <a:p>
            <a:pPr marL="0" marR="0">
              <a:lnSpc>
                <a:spcPct val="115000"/>
              </a:lnSpc>
              <a:spcBef>
                <a:spcPts val="0"/>
              </a:spcBef>
              <a:spcAft>
                <a:spcPts val="1000"/>
              </a:spcAft>
            </a:pPr>
            <a:r>
              <a:rPr lang="en-US" dirty="0">
                <a:ea typeface="Calibri"/>
                <a:cs typeface="Times New Roman"/>
              </a:rPr>
              <a:t>Prior to 2017 The Institute for Community Inclusion (ICI) and the National Association of State Directors of Developmental Disabilities Services (NASDDDS) were partners in operating the Technical Assistance Center for the Partnerships in Employment Project.</a:t>
            </a:r>
          </a:p>
          <a:p>
            <a:endParaRPr lang="en-US" dirty="0"/>
          </a:p>
        </p:txBody>
      </p:sp>
      <p:sp>
        <p:nvSpPr>
          <p:cNvPr id="4" name="Slide Number Placeholder 3"/>
          <p:cNvSpPr>
            <a:spLocks noGrp="1"/>
          </p:cNvSpPr>
          <p:nvPr>
            <p:ph type="sldNum" sz="quarter" idx="12"/>
          </p:nvPr>
        </p:nvSpPr>
        <p:spPr/>
        <p:txBody>
          <a:bodyPr/>
          <a:lstStyle/>
          <a:p>
            <a:fld id="{F765AB44-07C5-49CE-86A5-1AD2604BA3BE}"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287216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br>
            <a:r>
              <a:rPr lang="en-US" sz="4000" dirty="0"/>
              <a:t>Youth Employment Solutions Center(YES) and Partnerships in Employment (PIE) </a:t>
            </a:r>
            <a:br>
              <a:rPr lang="en-US" dirty="0"/>
            </a:br>
            <a:endParaRPr lang="en-US" dirty="0"/>
          </a:p>
        </p:txBody>
      </p:sp>
      <p:sp>
        <p:nvSpPr>
          <p:cNvPr id="3" name="Content Placeholder 2"/>
          <p:cNvSpPr>
            <a:spLocks noGrp="1"/>
          </p:cNvSpPr>
          <p:nvPr>
            <p:ph idx="1"/>
          </p:nvPr>
        </p:nvSpPr>
        <p:spPr>
          <a:xfrm>
            <a:off x="457200" y="2438400"/>
            <a:ext cx="8237220" cy="3840163"/>
          </a:xfrm>
        </p:spPr>
        <p:txBody>
          <a:bodyPr>
            <a:normAutofit fontScale="70000" lnSpcReduction="20000"/>
          </a:bodyPr>
          <a:lstStyle/>
          <a:p>
            <a:pPr marL="0" marR="0">
              <a:lnSpc>
                <a:spcPct val="115000"/>
              </a:lnSpc>
              <a:spcBef>
                <a:spcPts val="0"/>
              </a:spcBef>
              <a:spcAft>
                <a:spcPts val="1000"/>
              </a:spcAft>
            </a:pPr>
            <a:r>
              <a:rPr lang="en-US" u="sng" dirty="0">
                <a:solidFill>
                  <a:srgbClr val="0000FF"/>
                </a:solidFill>
                <a:ea typeface="Calibri"/>
                <a:cs typeface="Times New Roman"/>
                <a:hlinkClick r:id="rId2"/>
              </a:rPr>
              <a:t>Partnerships in Employment</a:t>
            </a:r>
            <a:r>
              <a:rPr lang="en-US" dirty="0">
                <a:ea typeface="Calibri"/>
                <a:cs typeface="Times New Roman"/>
              </a:rPr>
              <a:t> is a national transition systems change project whose purpose is to identify, develop, and promote policies and practices to improve transition, post-secondary and competitive employment outcomes for individuals with intellectual and developmental disabilities. </a:t>
            </a:r>
          </a:p>
          <a:p>
            <a:pPr marL="0" marR="0">
              <a:lnSpc>
                <a:spcPct val="115000"/>
              </a:lnSpc>
              <a:spcBef>
                <a:spcPts val="0"/>
              </a:spcBef>
              <a:spcAft>
                <a:spcPts val="1000"/>
              </a:spcAft>
            </a:pPr>
            <a:r>
              <a:rPr lang="en-US" dirty="0">
                <a:ea typeface="Calibri"/>
                <a:cs typeface="Times New Roman"/>
              </a:rPr>
              <a:t>Current PIE States Include: District of Columbia, Hawaii, Kentucky, Massachusetts, South Carolina, and Utah. </a:t>
            </a:r>
          </a:p>
          <a:p>
            <a:pPr marL="0" marR="0">
              <a:lnSpc>
                <a:spcPct val="115000"/>
              </a:lnSpc>
              <a:spcBef>
                <a:spcPts val="0"/>
              </a:spcBef>
              <a:spcAft>
                <a:spcPts val="1000"/>
              </a:spcAft>
            </a:pPr>
            <a:r>
              <a:rPr lang="en-US" dirty="0">
                <a:ea typeface="Calibri"/>
                <a:cs typeface="Times New Roman"/>
              </a:rPr>
              <a:t> Previous PIE States (Funding Completed in 2016) included Alaska, California, Iowa, Mississippi, Missouri, New York, Tennessee and Wisconsin,</a:t>
            </a:r>
          </a:p>
          <a:p>
            <a:endParaRPr lang="en-US" dirty="0"/>
          </a:p>
        </p:txBody>
      </p:sp>
      <p:sp>
        <p:nvSpPr>
          <p:cNvPr id="4" name="Slide Number Placeholder 3"/>
          <p:cNvSpPr>
            <a:spLocks noGrp="1"/>
          </p:cNvSpPr>
          <p:nvPr>
            <p:ph type="sldNum" sz="quarter" idx="12"/>
          </p:nvPr>
        </p:nvSpPr>
        <p:spPr/>
        <p:txBody>
          <a:bodyPr/>
          <a:lstStyle/>
          <a:p>
            <a:fld id="{F765AB44-07C5-49CE-86A5-1AD2604BA3BE}"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32817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br>
            <a:r>
              <a:rPr lang="en-US" sz="4000" dirty="0"/>
              <a:t>Youth Employment Solutions Center(YES) and Partnerships in Employment (PIE) </a:t>
            </a:r>
            <a:br>
              <a:rPr lang="en-US" dirty="0"/>
            </a:br>
            <a:endParaRPr lang="en-US" dirty="0"/>
          </a:p>
        </p:txBody>
      </p:sp>
      <p:sp>
        <p:nvSpPr>
          <p:cNvPr id="3" name="Content Placeholder 2"/>
          <p:cNvSpPr>
            <a:spLocks noGrp="1"/>
          </p:cNvSpPr>
          <p:nvPr>
            <p:ph idx="1"/>
          </p:nvPr>
        </p:nvSpPr>
        <p:spPr>
          <a:xfrm>
            <a:off x="457200" y="2438400"/>
            <a:ext cx="8237220" cy="3840163"/>
          </a:xfrm>
        </p:spPr>
        <p:txBody>
          <a:bodyPr>
            <a:normAutofit fontScale="70000" lnSpcReduction="20000"/>
          </a:bodyPr>
          <a:lstStyle/>
          <a:p>
            <a:pPr marL="0" marR="0">
              <a:lnSpc>
                <a:spcPct val="115000"/>
              </a:lnSpc>
              <a:spcBef>
                <a:spcPts val="0"/>
              </a:spcBef>
              <a:spcAft>
                <a:spcPts val="1000"/>
              </a:spcAft>
            </a:pPr>
            <a:r>
              <a:rPr lang="en-US" dirty="0">
                <a:ea typeface="Calibri"/>
                <a:cs typeface="Times New Roman"/>
              </a:rPr>
              <a:t>PIE states were/are intricately involved with their state education, vocational rehabilitation and developmental disabilities agencies, individuals with intellectual disabilities, families, educators, and service providers to affect changes within and across state systems for individuals with intellectual and developmental disabilities.</a:t>
            </a:r>
          </a:p>
          <a:p>
            <a:pPr marL="0" marR="0">
              <a:lnSpc>
                <a:spcPct val="115000"/>
              </a:lnSpc>
              <a:spcBef>
                <a:spcPts val="0"/>
              </a:spcBef>
              <a:spcAft>
                <a:spcPts val="1000"/>
              </a:spcAft>
            </a:pPr>
            <a:r>
              <a:rPr lang="en-US" dirty="0">
                <a:ea typeface="Calibri"/>
                <a:cs typeface="Times New Roman"/>
              </a:rPr>
              <a:t>The YES! Center and the Partnership in Employment State Project are funded by the Administration on Community Living’s Administration on Intellectual and Developmental Disabilities.</a:t>
            </a:r>
          </a:p>
          <a:p>
            <a:pPr marL="0" indent="0">
              <a:buNone/>
            </a:pPr>
            <a:endParaRPr lang="en-US" dirty="0"/>
          </a:p>
        </p:txBody>
      </p:sp>
      <p:sp>
        <p:nvSpPr>
          <p:cNvPr id="4" name="Slide Number Placeholder 3"/>
          <p:cNvSpPr>
            <a:spLocks noGrp="1"/>
          </p:cNvSpPr>
          <p:nvPr>
            <p:ph type="sldNum" sz="quarter" idx="12"/>
          </p:nvPr>
        </p:nvSpPr>
        <p:spPr/>
        <p:txBody>
          <a:bodyPr/>
          <a:lstStyle/>
          <a:p>
            <a:fld id="{F765AB44-07C5-49CE-86A5-1AD2604BA3BE}"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63590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WIOA and Customized Employment</a:t>
            </a:r>
          </a:p>
        </p:txBody>
      </p:sp>
      <p:sp>
        <p:nvSpPr>
          <p:cNvPr id="6" name="Content Placeholder 5"/>
          <p:cNvSpPr>
            <a:spLocks noGrp="1"/>
          </p:cNvSpPr>
          <p:nvPr>
            <p:ph idx="4294967295"/>
          </p:nvPr>
        </p:nvSpPr>
        <p:spPr>
          <a:xfrm>
            <a:off x="381000" y="1828800"/>
            <a:ext cx="8458200" cy="3840162"/>
          </a:xfrm>
        </p:spPr>
        <p:txBody>
          <a:bodyPr>
            <a:normAutofit fontScale="77500" lnSpcReduction="20000"/>
          </a:bodyPr>
          <a:lstStyle/>
          <a:p>
            <a:pPr>
              <a:buFont typeface="Wingdings" panose="05000000000000000000" pitchFamily="2" charset="2"/>
              <a:buChar char="Ø"/>
            </a:pPr>
            <a:r>
              <a:rPr lang="en-US" dirty="0">
                <a:solidFill>
                  <a:srgbClr val="030405"/>
                </a:solidFill>
              </a:rPr>
              <a:t>Under the current Workforce Innovations and Opportunity Act (WIOA) law, CE is defined as competitive integrated employment, for an individual with a significant disability, that is:</a:t>
            </a:r>
          </a:p>
          <a:p>
            <a:endParaRPr lang="en-US" sz="1200" dirty="0">
              <a:solidFill>
                <a:srgbClr val="030405"/>
              </a:solidFill>
            </a:endParaRPr>
          </a:p>
          <a:p>
            <a:pPr marL="914400" indent="-342900">
              <a:spcBef>
                <a:spcPts val="600"/>
              </a:spcBef>
            </a:pPr>
            <a:r>
              <a:rPr lang="en-US" dirty="0">
                <a:solidFill>
                  <a:srgbClr val="030405"/>
                </a:solidFill>
              </a:rPr>
              <a:t>Based on an individualized determination of the unique strengths, needs, and interests of the individual with a significant disability;</a:t>
            </a:r>
          </a:p>
          <a:p>
            <a:pPr marL="914400">
              <a:spcBef>
                <a:spcPts val="600"/>
              </a:spcBef>
            </a:pPr>
            <a:endParaRPr lang="en-US" sz="1200" dirty="0">
              <a:solidFill>
                <a:srgbClr val="030405"/>
              </a:solidFill>
            </a:endParaRPr>
          </a:p>
          <a:p>
            <a:pPr marL="914400" indent="-342900">
              <a:spcBef>
                <a:spcPts val="600"/>
              </a:spcBef>
            </a:pPr>
            <a:r>
              <a:rPr lang="en-US" dirty="0">
                <a:solidFill>
                  <a:srgbClr val="030405"/>
                </a:solidFill>
              </a:rPr>
              <a:t>Designed to meet the specific abilities of the individual with a significant disability and the business needs of the employer; and</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Slide Number Placeholder 2"/>
          <p:cNvSpPr>
            <a:spLocks noGrp="1"/>
          </p:cNvSpPr>
          <p:nvPr>
            <p:ph type="sldNum" sz="quarter" idx="4294967295"/>
          </p:nvPr>
        </p:nvSpPr>
        <p:spPr>
          <a:xfrm>
            <a:off x="7010400" y="6400820"/>
            <a:ext cx="2133600" cy="365125"/>
          </a:xfrm>
        </p:spPr>
        <p:txBody>
          <a:bodyPr/>
          <a:lstStyle/>
          <a:p>
            <a:fld id="{A7F8E3F6-DE14-48B2-B2BC-6FABA9630FB8}" type="slidenum">
              <a:rPr lang="en-US" smtClean="0"/>
              <a:t>9</a:t>
            </a:fld>
            <a:endParaRPr lang="en-US" dirty="0"/>
          </a:p>
        </p:txBody>
      </p:sp>
    </p:spTree>
    <p:custDataLst>
      <p:tags r:id="rId1"/>
    </p:custDataLst>
    <p:extLst>
      <p:ext uri="{BB962C8B-B14F-4D97-AF65-F5344CB8AC3E}">
        <p14:creationId xmlns:p14="http://schemas.microsoft.com/office/powerpoint/2010/main" val="1358291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1753</Words>
  <Application>Microsoft Office PowerPoint</Application>
  <PresentationFormat>On-screen Show (4:3)</PresentationFormat>
  <Paragraphs>189</Paragraphs>
  <Slides>22</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Gill Sans MT</vt:lpstr>
      <vt:lpstr>Lucida Sans</vt:lpstr>
      <vt:lpstr>Symbol</vt:lpstr>
      <vt:lpstr>Verdana</vt:lpstr>
      <vt:lpstr>Wingdings</vt:lpstr>
      <vt:lpstr>1_Office Theme</vt:lpstr>
      <vt:lpstr>Office Theme</vt:lpstr>
      <vt:lpstr>Customized Employment and Collaborations: Planning and Implementing to Impact Outcomes for Students and Youth with Significant Disabilities </vt:lpstr>
      <vt:lpstr>Current Customized Employment  Related Initiatives </vt:lpstr>
      <vt:lpstr>WINTAC–Y-TAC-NTACT  CE Pilot States</vt:lpstr>
      <vt:lpstr> WINTAC–Y-TAC-NTACT – CE Pilot States </vt:lpstr>
      <vt:lpstr>Employment First</vt:lpstr>
      <vt:lpstr> Youth Employment Solutions Center(YES) and Partnerships in Employment (PIE)  </vt:lpstr>
      <vt:lpstr> Youth Employment Solutions Center(YES) and Partnerships in Employment (PIE)  </vt:lpstr>
      <vt:lpstr> Youth Employment Solutions Center(YES) and Partnerships in Employment (PIE)  </vt:lpstr>
      <vt:lpstr>WIOA and Customized Employment</vt:lpstr>
      <vt:lpstr>Customized Employment (CE) definition continued….</vt:lpstr>
      <vt:lpstr>The Essential Elements of Customized Employment</vt:lpstr>
      <vt:lpstr>Components of CE</vt:lpstr>
      <vt:lpstr>CUSTOMIZED EMPLOYMENT SEQUENCE</vt:lpstr>
      <vt:lpstr>CUSTOMIZED vs SUPPORTED  EMPLOYMENT (SE) DISTINCTIONS</vt:lpstr>
      <vt:lpstr>CUSTOMIZED vs SUPPORTED  EMPLOYMENT (SE) DISTINCTIONS2</vt:lpstr>
      <vt:lpstr>CUSTOMIZED VS SUPPORTED  EMPLOYMENT (SE) COMMON GROUND</vt:lpstr>
      <vt:lpstr>FOUR PATHWAYS RELATED TO SE &amp; CE:</vt:lpstr>
      <vt:lpstr>STEPS TO CUSTOMIZED EMPLOYMENT</vt:lpstr>
      <vt:lpstr>  Roles  </vt:lpstr>
      <vt:lpstr>Building Capacity   Participant Discussion</vt:lpstr>
      <vt:lpstr>Thank You for Participating in Today’s Discussion</vt:lpstr>
      <vt:lpstr>Contact Information       www.transitionTA.org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Customized Employment and Collaborations: Planning and Implementing to Impact Outcomes for Students and Youth with Significant Disabilities</dc:title>
  <dc:creator>Michael Stoehr</dc:creator>
  <cp:lastModifiedBy>J W</cp:lastModifiedBy>
  <cp:revision>35</cp:revision>
  <dcterms:created xsi:type="dcterms:W3CDTF">2019-04-18T12:01:01Z</dcterms:created>
  <dcterms:modified xsi:type="dcterms:W3CDTF">2019-04-22T17:55:42Z</dcterms:modified>
</cp:coreProperties>
</file>