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26"/>
  </p:notesMasterIdLst>
  <p:handoutMasterIdLst>
    <p:handoutMasterId r:id="rId27"/>
  </p:handoutMasterIdLst>
  <p:sldIdLst>
    <p:sldId id="284" r:id="rId2"/>
    <p:sldId id="285" r:id="rId3"/>
    <p:sldId id="288" r:id="rId4"/>
    <p:sldId id="305" r:id="rId5"/>
    <p:sldId id="289" r:id="rId6"/>
    <p:sldId id="290" r:id="rId7"/>
    <p:sldId id="292" r:id="rId8"/>
    <p:sldId id="306" r:id="rId9"/>
    <p:sldId id="307" r:id="rId10"/>
    <p:sldId id="293" r:id="rId11"/>
    <p:sldId id="297" r:id="rId12"/>
    <p:sldId id="301" r:id="rId13"/>
    <p:sldId id="294" r:id="rId14"/>
    <p:sldId id="298" r:id="rId15"/>
    <p:sldId id="302" r:id="rId16"/>
    <p:sldId id="295" r:id="rId17"/>
    <p:sldId id="299" r:id="rId18"/>
    <p:sldId id="303" r:id="rId19"/>
    <p:sldId id="296" r:id="rId20"/>
    <p:sldId id="300" r:id="rId21"/>
    <p:sldId id="304" r:id="rId22"/>
    <p:sldId id="308" r:id="rId23"/>
    <p:sldId id="287" r:id="rId24"/>
    <p:sldId id="286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783C"/>
    <a:srgbClr val="0000CC"/>
    <a:srgbClr val="1D8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68" autoAdjust="0"/>
  </p:normalViewPr>
  <p:slideViewPr>
    <p:cSldViewPr>
      <p:cViewPr varScale="1">
        <p:scale>
          <a:sx n="96" d="100"/>
          <a:sy n="96" d="100"/>
        </p:scale>
        <p:origin x="19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E11E21-A08B-4C59-B3F7-6214C3C98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438A8-7714-40EE-8748-E2433BA2EC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01604-F168-4A8C-A5FB-6B257DFF37E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A1A01-E16B-450C-9D17-684DD7D0B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BC72C-1BDC-4EDB-82B7-9AFA89FD8A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6DA31-B49F-4F27-8EB5-17DB93BDA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8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CAE638-D8BC-4AB9-A7DE-262CDF3A3B6F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238C999-2DE3-487B-958F-3E7548154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114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Josie</a:t>
            </a:r>
          </a:p>
        </p:txBody>
      </p:sp>
    </p:spTree>
    <p:extLst>
      <p:ext uri="{BB962C8B-B14F-4D97-AF65-F5344CB8AC3E}">
        <p14:creationId xmlns:p14="http://schemas.microsoft.com/office/powerpoint/2010/main" val="420103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E0949-E0F4-4C89-890B-9BA6F24990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04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FAEBA-A1A1-4DE9-812F-9BA61F6813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23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90E8A-C4D9-4B2A-9238-CFD792C6B5D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84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90E8A-C4D9-4B2A-9238-CFD792C6B5D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03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0B8E3-94B6-4D2D-B400-8F04911129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2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6248D-FB13-4991-A70D-6720B4AD682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44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6248D-FB13-4991-A70D-6720B4AD682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6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DFED6-C898-43FE-9FE3-A44E4E358B9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78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2CA03-0218-431E-9A2F-25C3E706189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85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2CA03-0218-431E-9A2F-25C3E706189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7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 all youth have full access to high quality services in integrated settings to maximize opportunities for employment and independent living.</a:t>
            </a:r>
          </a:p>
        </p:txBody>
      </p:sp>
    </p:spTree>
    <p:extLst>
      <p:ext uri="{BB962C8B-B14F-4D97-AF65-F5344CB8AC3E}">
        <p14:creationId xmlns:p14="http://schemas.microsoft.com/office/powerpoint/2010/main" val="2243441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AC05B-462F-490D-B01C-7D3EF885BD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1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Josie</a:t>
            </a:r>
          </a:p>
        </p:txBody>
      </p:sp>
    </p:spTree>
    <p:extLst>
      <p:ext uri="{BB962C8B-B14F-4D97-AF65-F5344CB8AC3E}">
        <p14:creationId xmlns:p14="http://schemas.microsoft.com/office/powerpoint/2010/main" val="3667839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Josie</a:t>
            </a:r>
          </a:p>
        </p:txBody>
      </p:sp>
    </p:spTree>
    <p:extLst>
      <p:ext uri="{BB962C8B-B14F-4D97-AF65-F5344CB8AC3E}">
        <p14:creationId xmlns:p14="http://schemas.microsoft.com/office/powerpoint/2010/main" val="288365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Transition - </a:t>
            </a:r>
            <a:r>
              <a:rPr lang="en-US" sz="1200" dirty="0"/>
              <a:t>The period of time when adolescents are preparing for and moving into adulthood;</a:t>
            </a:r>
            <a:r>
              <a:rPr lang="en-US" sz="1200" baseline="0" dirty="0"/>
              <a:t> o</a:t>
            </a:r>
            <a:r>
              <a:rPr lang="en-US" sz="1200" dirty="0"/>
              <a:t>ften concerned with planning for postsecondary education or careers;</a:t>
            </a:r>
            <a:r>
              <a:rPr lang="en-US" sz="1200" baseline="0" dirty="0"/>
              <a:t> t</a:t>
            </a:r>
            <a:r>
              <a:rPr lang="en-US" sz="1200" dirty="0"/>
              <a:t>ypically ages 14 to 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NCWD/Youth mission: ensure all youth have full access to high quality services in integrated settings to maximize opportunities for employment and independent living.</a:t>
            </a:r>
          </a:p>
        </p:txBody>
      </p:sp>
    </p:spTree>
    <p:extLst>
      <p:ext uri="{BB962C8B-B14F-4D97-AF65-F5344CB8AC3E}">
        <p14:creationId xmlns:p14="http://schemas.microsoft.com/office/powerpoint/2010/main" val="396181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0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500" b="1" dirty="0">
                <a:latin typeface="Arial" charset="0"/>
              </a:rPr>
              <a:t>All youth need families &amp; caring adults who have:</a:t>
            </a:r>
          </a:p>
          <a:p>
            <a:pPr marL="109537" indent="0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b="1" dirty="0">
              <a:latin typeface="Arial" charset="0"/>
            </a:endParaRPr>
          </a:p>
          <a:p>
            <a:pPr lvl="1">
              <a:lnSpc>
                <a:spcPts val="3000"/>
              </a:lnSpc>
              <a:spcAft>
                <a:spcPts val="25"/>
              </a:spcAft>
              <a:defRPr/>
            </a:pPr>
            <a:r>
              <a:rPr lang="en-US" sz="2400" dirty="0">
                <a:latin typeface="Arial" charset="0"/>
              </a:rPr>
              <a:t>High expectations that build upon the young person’s strengths &amp; interests</a:t>
            </a:r>
          </a:p>
          <a:p>
            <a:pPr lvl="1">
              <a:lnSpc>
                <a:spcPts val="3000"/>
              </a:lnSpc>
              <a:spcAft>
                <a:spcPts val="25"/>
              </a:spcAft>
              <a:defRPr/>
            </a:pPr>
            <a:r>
              <a:rPr lang="en-US" sz="2400" dirty="0">
                <a:latin typeface="Arial" charset="0"/>
              </a:rPr>
              <a:t>Been involved in their lives &amp; are assisting them toward adulthood</a:t>
            </a:r>
          </a:p>
          <a:p>
            <a:pPr lvl="1">
              <a:lnSpc>
                <a:spcPts val="3000"/>
              </a:lnSpc>
              <a:spcAft>
                <a:spcPts val="25"/>
              </a:spcAft>
              <a:defRPr/>
            </a:pPr>
            <a:r>
              <a:rPr lang="en-US" sz="2400" dirty="0">
                <a:latin typeface="Arial" charset="0"/>
              </a:rPr>
              <a:t>Access to information about employment, further education, &amp; community resources</a:t>
            </a:r>
          </a:p>
          <a:p>
            <a:pPr lvl="1">
              <a:lnSpc>
                <a:spcPts val="3000"/>
              </a:lnSpc>
              <a:spcAft>
                <a:spcPts val="25"/>
              </a:spcAft>
              <a:defRPr/>
            </a:pPr>
            <a:r>
              <a:rPr lang="en-US" sz="2400" dirty="0">
                <a:latin typeface="Arial" charset="0"/>
              </a:rPr>
              <a:t>Taken an active role in transition planning with schools &amp; community partners</a:t>
            </a:r>
          </a:p>
          <a:p>
            <a:pPr lvl="1">
              <a:lnSpc>
                <a:spcPts val="3000"/>
              </a:lnSpc>
              <a:spcAft>
                <a:spcPts val="25"/>
              </a:spcAft>
              <a:defRPr/>
            </a:pPr>
            <a:r>
              <a:rPr lang="en-US" sz="2400" dirty="0">
                <a:latin typeface="Arial" charset="0"/>
              </a:rPr>
              <a:t>Access to medical, professional, &amp; peer support networks</a:t>
            </a:r>
          </a:p>
          <a:p>
            <a:pPr>
              <a:lnSpc>
                <a:spcPct val="90000"/>
              </a:lnSpc>
              <a:defRPr/>
            </a:pPr>
            <a:endParaRPr lang="en-US" sz="2500" b="1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500" b="1" dirty="0">
                <a:latin typeface="Arial" charset="0"/>
              </a:rPr>
              <a:t>In addition, youth with disabilities need families &amp; caring adults who have:</a:t>
            </a:r>
          </a:p>
          <a:p>
            <a:pPr marL="109537" indent="0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2400" b="1" dirty="0">
              <a:latin typeface="Arial" charset="0"/>
            </a:endParaRPr>
          </a:p>
          <a:p>
            <a:pPr lvl="1">
              <a:lnSpc>
                <a:spcPts val="3000"/>
              </a:lnSpc>
              <a:spcAft>
                <a:spcPts val="25"/>
              </a:spcAft>
              <a:defRPr/>
            </a:pPr>
            <a:r>
              <a:rPr lang="en-US" sz="2400" dirty="0">
                <a:latin typeface="Arial" charset="0"/>
              </a:rPr>
              <a:t>An understanding of their youth’s disability and how it affects his or her education, employment, and daily living</a:t>
            </a:r>
          </a:p>
          <a:p>
            <a:pPr lvl="1">
              <a:lnSpc>
                <a:spcPts val="3000"/>
              </a:lnSpc>
              <a:spcAft>
                <a:spcPts val="25"/>
              </a:spcAft>
              <a:defRPr/>
            </a:pPr>
            <a:r>
              <a:rPr lang="en-US" sz="2400" dirty="0">
                <a:latin typeface="Arial" charset="0"/>
              </a:rPr>
              <a:t>Knowledge of rights and responsibilities under various disability-related legislation</a:t>
            </a:r>
          </a:p>
          <a:p>
            <a:pPr lvl="1">
              <a:lnSpc>
                <a:spcPts val="3000"/>
              </a:lnSpc>
              <a:spcAft>
                <a:spcPts val="25"/>
              </a:spcAft>
              <a:defRPr/>
            </a:pPr>
            <a:r>
              <a:rPr lang="en-US" sz="2400" dirty="0">
                <a:latin typeface="Arial" charset="0"/>
              </a:rPr>
              <a:t>Knowledge of and access to programs, services, supports, and accommodations available</a:t>
            </a:r>
          </a:p>
          <a:p>
            <a:pPr lvl="1">
              <a:lnSpc>
                <a:spcPts val="3000"/>
              </a:lnSpc>
              <a:spcAft>
                <a:spcPts val="25"/>
              </a:spcAft>
              <a:defRPr/>
            </a:pPr>
            <a:r>
              <a:rPr lang="en-US" sz="2400" dirty="0">
                <a:latin typeface="Arial" charset="0"/>
              </a:rPr>
              <a:t>An understanding of how individualized planning tools can assist youth in achieving transition goals</a:t>
            </a:r>
          </a:p>
          <a:p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EC053-6AB8-4CC9-B650-A05A103733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EC053-6AB8-4CC9-B650-A05A103733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97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EC053-6AB8-4CC9-B650-A05A103733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03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E0949-E0F4-4C89-890B-9BA6F24990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5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4690"/>
            <a:ext cx="8229600" cy="85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04800"/>
            <a:ext cx="8915400" cy="228988"/>
          </a:xfrm>
          <a:prstGeom prst="rect">
            <a:avLst/>
          </a:prstGeom>
          <a:solidFill>
            <a:srgbClr val="027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1E64B9-06E9-48E5-B1AE-93FAC3E0D90B}"/>
              </a:ext>
            </a:extLst>
          </p:cNvPr>
          <p:cNvSpPr/>
          <p:nvPr userDrawn="1"/>
        </p:nvSpPr>
        <p:spPr>
          <a:xfrm>
            <a:off x="152400" y="563881"/>
            <a:ext cx="8915400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DD145D-63E4-4B74-B54A-C648FE0A27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3" y="131292"/>
            <a:ext cx="1204637" cy="859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spc="-100" baseline="0">
          <a:solidFill>
            <a:srgbClr val="02783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Tx/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Tx/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www.ncwd-youth.info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ode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cer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arsonm@iel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ncwd-youth.inf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01600-80FF-4F24-BD65-AAA072FD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Family Guideposts: </a:t>
            </a:r>
            <a:br>
              <a:rPr lang="en-US" dirty="0"/>
            </a:br>
            <a:r>
              <a:rPr lang="en-US" dirty="0"/>
              <a:t>Engaging in Youth Transitions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54F7BD-81E4-48A4-B4F7-5B7C4556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62400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n-US" sz="3000" b="1" dirty="0">
                <a:solidFill>
                  <a:srgbClr val="02783C"/>
                </a:solidFill>
              </a:rPr>
              <a:t>Mindy Larson</a:t>
            </a:r>
          </a:p>
          <a:p>
            <a:pPr algn="ctr">
              <a:buClrTx/>
            </a:pPr>
            <a:r>
              <a:rPr lang="en-US" sz="2500" b="1" dirty="0">
                <a:solidFill>
                  <a:srgbClr val="02783C"/>
                </a:solidFill>
              </a:rPr>
              <a:t>Institute for Educational Leadership,</a:t>
            </a:r>
          </a:p>
          <a:p>
            <a:pPr algn="ctr">
              <a:buClrTx/>
            </a:pPr>
            <a:r>
              <a:rPr lang="en-US" sz="2500" b="1" dirty="0">
                <a:solidFill>
                  <a:srgbClr val="02783C"/>
                </a:solidFill>
              </a:rPr>
              <a:t>National Collaborative on </a:t>
            </a:r>
            <a:br>
              <a:rPr lang="en-US" sz="2500" b="1" dirty="0">
                <a:solidFill>
                  <a:srgbClr val="02783C"/>
                </a:solidFill>
              </a:rPr>
            </a:br>
            <a:r>
              <a:rPr lang="en-US" sz="2500" b="1" dirty="0">
                <a:solidFill>
                  <a:srgbClr val="02783C"/>
                </a:solidFill>
              </a:rPr>
              <a:t>Workforce &amp; Disability for Youth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4245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89278" y="513688"/>
            <a:ext cx="8153402" cy="1320800"/>
          </a:xfrm>
        </p:spPr>
        <p:txBody>
          <a:bodyPr/>
          <a:lstStyle/>
          <a:p>
            <a:pPr algn="ctr" eaLnBrk="1" hangingPunct="1"/>
            <a:r>
              <a:rPr lang="en-US" sz="3200" dirty="0"/>
              <a:t>Guidepost 1: School-Based </a:t>
            </a:r>
            <a:br>
              <a:rPr lang="en-US" sz="3200" dirty="0"/>
            </a:br>
            <a:r>
              <a:rPr lang="en-US" sz="3200" dirty="0"/>
              <a:t>Preparatory Experiences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949450"/>
            <a:ext cx="8153402" cy="457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/>
              <a:t>All Youth Need</a:t>
            </a:r>
          </a:p>
          <a:p>
            <a:pPr lvl="1" eaLnBrk="1" hangingPunct="1"/>
            <a:r>
              <a:rPr lang="en-US" sz="2800" dirty="0"/>
              <a:t>Academic programs based on clear standards</a:t>
            </a:r>
          </a:p>
          <a:p>
            <a:pPr lvl="1" eaLnBrk="1" hangingPunct="1"/>
            <a:r>
              <a:rPr lang="en-US" sz="2800" dirty="0"/>
              <a:t>Career and technical education programs based on professional and industry standards</a:t>
            </a:r>
          </a:p>
          <a:p>
            <a:pPr lvl="1" eaLnBrk="1" hangingPunct="1"/>
            <a:r>
              <a:rPr lang="en-US" sz="2800" dirty="0"/>
              <a:t>Small and safe learning environments</a:t>
            </a:r>
          </a:p>
          <a:p>
            <a:pPr lvl="1" eaLnBrk="1" hangingPunct="1"/>
            <a:r>
              <a:rPr lang="en-US" sz="2800" dirty="0"/>
              <a:t>Support from highly qualified staff</a:t>
            </a:r>
          </a:p>
          <a:p>
            <a:pPr lvl="1" eaLnBrk="1" hangingPunct="1"/>
            <a:r>
              <a:rPr lang="en-US" sz="2800" dirty="0"/>
              <a:t>Graduation standards that include options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995C5B-96A5-4E70-A1E4-79B10307A312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4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89278" y="513688"/>
            <a:ext cx="8153402" cy="1320800"/>
          </a:xfrm>
        </p:spPr>
        <p:txBody>
          <a:bodyPr/>
          <a:lstStyle/>
          <a:p>
            <a:pPr algn="ctr" eaLnBrk="1" hangingPunct="1"/>
            <a:r>
              <a:rPr lang="en-US" sz="3200" dirty="0"/>
              <a:t>Guidepost 1: School-Based </a:t>
            </a:r>
            <a:br>
              <a:rPr lang="en-US" sz="3200" dirty="0"/>
            </a:br>
            <a:r>
              <a:rPr lang="en-US" sz="3200" dirty="0"/>
              <a:t>Preparatory Experiences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949450"/>
            <a:ext cx="7848602" cy="457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/>
              <a:t>In Addition,  Youth with Disabilities Need</a:t>
            </a:r>
          </a:p>
          <a:p>
            <a:pPr lvl="1">
              <a:spcBef>
                <a:spcPts val="25"/>
              </a:spcBef>
              <a:defRPr/>
            </a:pPr>
            <a:r>
              <a:rPr lang="en-US" sz="2400" dirty="0"/>
              <a:t>To use individual transition plans to drive personal instruction</a:t>
            </a:r>
          </a:p>
          <a:p>
            <a:pPr lvl="1">
              <a:spcBef>
                <a:spcPts val="25"/>
              </a:spcBef>
              <a:defRPr/>
            </a:pPr>
            <a:r>
              <a:rPr lang="en-US" sz="2400" dirty="0"/>
              <a:t>To develop knowledge of reasonable accommodations they can request &amp; control in educational settings</a:t>
            </a:r>
          </a:p>
          <a:p>
            <a:pPr lvl="1">
              <a:spcBef>
                <a:spcPts val="25"/>
              </a:spcBef>
              <a:defRPr/>
            </a:pPr>
            <a:r>
              <a:rPr lang="en-US" sz="2400" dirty="0"/>
              <a:t>To access specific &amp; individual learning accommodations while in school</a:t>
            </a:r>
          </a:p>
          <a:p>
            <a:pPr lvl="1">
              <a:spcBef>
                <a:spcPts val="25"/>
              </a:spcBef>
              <a:defRPr/>
            </a:pPr>
            <a:r>
              <a:rPr lang="en-US" sz="2400" dirty="0"/>
              <a:t>To be supported by highly qualified transitional support staff that may or may not be school staff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419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96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>Actions for Families</a:t>
            </a:r>
            <a:br>
              <a:rPr lang="en-US" sz="2600" dirty="0"/>
            </a:br>
            <a:r>
              <a:rPr lang="en-US" sz="2600" dirty="0"/>
              <a:t>School-Based Preparatory Experiences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734589"/>
            <a:ext cx="8077200" cy="5073650"/>
          </a:xfrm>
        </p:spPr>
        <p:txBody>
          <a:bodyPr>
            <a:normAutofit/>
          </a:bodyPr>
          <a:lstStyle/>
          <a:p>
            <a:r>
              <a:rPr lang="en-US" b="1" dirty="0"/>
              <a:t>Become Fully Informed:</a:t>
            </a:r>
          </a:p>
          <a:p>
            <a:pPr lvl="1" eaLnBrk="1" hangingPunct="1"/>
            <a:r>
              <a:rPr lang="en-US" sz="2000" dirty="0"/>
              <a:t>High school program options, variety of assessments, and graduation requirements</a:t>
            </a:r>
          </a:p>
          <a:p>
            <a:pPr lvl="1" eaLnBrk="1" hangingPunct="1"/>
            <a:r>
              <a:rPr lang="en-US" sz="2000" dirty="0"/>
              <a:t>Youth’s disability and individual learning accommodations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Provide Support:</a:t>
            </a:r>
          </a:p>
          <a:p>
            <a:pPr lvl="1" eaLnBrk="1" hangingPunct="1"/>
            <a:r>
              <a:rPr lang="en-US" sz="2000" dirty="0"/>
              <a:t>Discuss youth’s strengths and interests, as well as post-high school goals</a:t>
            </a:r>
          </a:p>
          <a:p>
            <a:pPr lvl="1" eaLnBrk="1" hangingPunct="1"/>
            <a:r>
              <a:rPr lang="en-US" sz="2000" dirty="0"/>
              <a:t>Visit college campuses and post-secondary programs of interest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Advocate:</a:t>
            </a:r>
          </a:p>
          <a:p>
            <a:pPr lvl="1" eaLnBrk="1" hangingPunct="1"/>
            <a:r>
              <a:rPr lang="en-US" sz="2000" dirty="0"/>
              <a:t>Discuss youth’s interests and dreams with teachers/school staff</a:t>
            </a:r>
          </a:p>
          <a:p>
            <a:pPr lvl="1" eaLnBrk="1" hangingPunct="1"/>
            <a:r>
              <a:rPr lang="en-US" sz="2000" dirty="0"/>
              <a:t>Curriculum and program options based on universal design of learning experiences (differentiated instruction &amp; interventions)</a:t>
            </a:r>
          </a:p>
          <a:p>
            <a:pPr lvl="1" eaLnBrk="1" hangingPunct="1"/>
            <a:endParaRPr lang="en-US" dirty="0"/>
          </a:p>
          <a:p>
            <a:pPr marL="274320" lvl="1" indent="0">
              <a:buNone/>
            </a:pPr>
            <a:r>
              <a:rPr lang="en-US" dirty="0"/>
              <a:t>NOTE: More actions are described in the guide.</a:t>
            </a:r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75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91" y="655174"/>
            <a:ext cx="7114794" cy="117362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/>
              <a:t>Guidepost 2: Career Preparation </a:t>
            </a:r>
            <a:br>
              <a:rPr lang="en-US" sz="3200" dirty="0"/>
            </a:br>
            <a:r>
              <a:rPr lang="en-US" sz="3200" dirty="0"/>
              <a:t>&amp; Work-based Learning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591590" y="1864822"/>
            <a:ext cx="7848599" cy="503488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200" b="1" dirty="0"/>
              <a:t>All Youth Need</a:t>
            </a:r>
          </a:p>
          <a:p>
            <a:pPr lvl="1" eaLnBrk="1" hangingPunct="1"/>
            <a:r>
              <a:rPr lang="en-US" sz="2200" dirty="0"/>
              <a:t>Career assessments to identify preferences and interests</a:t>
            </a:r>
          </a:p>
          <a:p>
            <a:pPr lvl="1" eaLnBrk="1" hangingPunct="1"/>
            <a:r>
              <a:rPr lang="en-US" sz="2200" dirty="0"/>
              <a:t>Structured exposure to postsecondary education, other learning</a:t>
            </a:r>
          </a:p>
          <a:p>
            <a:pPr lvl="1" eaLnBrk="1" hangingPunct="1"/>
            <a:r>
              <a:rPr lang="en-US" sz="2200" dirty="0"/>
              <a:t>Exposure to careers that ultimately lead to a living wage</a:t>
            </a:r>
          </a:p>
          <a:p>
            <a:pPr lvl="1" eaLnBrk="1" hangingPunct="1"/>
            <a:r>
              <a:rPr lang="en-US" sz="2200" dirty="0"/>
              <a:t>Training to improve job-seeking skills &amp; workplace basic skills</a:t>
            </a:r>
          </a:p>
          <a:p>
            <a:pPr lvl="1" eaLnBrk="1" hangingPunct="1"/>
            <a:r>
              <a:rPr lang="en-US" sz="2200" dirty="0"/>
              <a:t>Opportunities to engage in a range of work-based exploration activities such as site visits and job shadowing</a:t>
            </a:r>
          </a:p>
          <a:p>
            <a:pPr lvl="1" eaLnBrk="1" hangingPunct="1"/>
            <a:r>
              <a:rPr lang="en-US" sz="2200" dirty="0"/>
              <a:t>Multiple on-the-job training experiences, including service  </a:t>
            </a:r>
          </a:p>
          <a:p>
            <a:pPr lvl="1" eaLnBrk="1" hangingPunct="1"/>
            <a:r>
              <a:rPr lang="en-US" sz="2200" dirty="0"/>
              <a:t>Opportunities to learn &amp; practice work skills (“soft skills”)</a:t>
            </a:r>
          </a:p>
          <a:p>
            <a:pPr lvl="1" eaLnBrk="1" hangingPunct="1"/>
            <a:r>
              <a:rPr lang="en-US" sz="2200" dirty="0"/>
              <a:t>Opportunities to learn first-hand about specific occupational skills related to a career pathway.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29592D-B2DD-4F72-AD01-C0BD18392A89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406" y="533400"/>
            <a:ext cx="7114794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/>
              <a:t>Guidepost 2: Career Preparation </a:t>
            </a:r>
            <a:br>
              <a:rPr lang="en-US" sz="3200" dirty="0"/>
            </a:br>
            <a:r>
              <a:rPr lang="en-US" sz="3200" dirty="0"/>
              <a:t>&amp; Work-based Learning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609601" y="2082800"/>
            <a:ext cx="7848599" cy="4907280"/>
          </a:xfrm>
        </p:spPr>
        <p:txBody>
          <a:bodyPr>
            <a:noAutofit/>
          </a:bodyPr>
          <a:lstStyle/>
          <a:p>
            <a:r>
              <a:rPr lang="en-US" b="1" dirty="0"/>
              <a:t>In Addition,  Youth with Disabilities Need</a:t>
            </a:r>
          </a:p>
          <a:p>
            <a:pPr lvl="1">
              <a:spcBef>
                <a:spcPts val="25"/>
              </a:spcBef>
            </a:pPr>
            <a:r>
              <a:rPr lang="en-US" altLang="en-US" sz="2400" dirty="0"/>
              <a:t>To understand benefits planning</a:t>
            </a:r>
          </a:p>
          <a:p>
            <a:pPr lvl="1">
              <a:spcBef>
                <a:spcPts val="25"/>
              </a:spcBef>
            </a:pPr>
            <a:r>
              <a:rPr lang="en-US" altLang="en-US" sz="2400" dirty="0"/>
              <a:t>To learn to communicate their disability-related work support and accommodation needs</a:t>
            </a:r>
          </a:p>
          <a:p>
            <a:pPr lvl="1">
              <a:spcBef>
                <a:spcPts val="25"/>
              </a:spcBef>
            </a:pPr>
            <a:r>
              <a:rPr lang="en-US" altLang="en-US" sz="2400" dirty="0"/>
              <a:t>To learn to find, formally request, &amp; secure supports and accommodations</a:t>
            </a:r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29592D-B2DD-4F72-AD01-C0BD18392A89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67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2F5CD-2767-4C20-A0CD-64955A29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Actions for Families</a:t>
            </a:r>
            <a:br>
              <a:rPr lang="en-US" sz="3200" dirty="0"/>
            </a:br>
            <a:r>
              <a:rPr lang="en-US" sz="2800" dirty="0"/>
              <a:t>Career Preparation &amp; Work-based Learning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Become Fully Informed:</a:t>
            </a:r>
          </a:p>
          <a:p>
            <a:pPr lvl="1"/>
            <a:r>
              <a:rPr lang="en-US" dirty="0"/>
              <a:t>Career preparation, assessments, and work-based learning experiences offered by school (including selection criteria)</a:t>
            </a:r>
          </a:p>
          <a:p>
            <a:pPr lvl="1"/>
            <a:r>
              <a:rPr lang="en-US" dirty="0"/>
              <a:t>Relationship between benefits planning and career choice</a:t>
            </a:r>
          </a:p>
          <a:p>
            <a:r>
              <a:rPr lang="en-US" dirty="0"/>
              <a:t>Provide Support:</a:t>
            </a:r>
          </a:p>
          <a:p>
            <a:pPr lvl="1"/>
            <a:r>
              <a:rPr lang="en-US" dirty="0"/>
              <a:t>Active role in career exploration and work-based experiences</a:t>
            </a:r>
          </a:p>
          <a:p>
            <a:pPr lvl="1"/>
            <a:r>
              <a:rPr lang="en-US" dirty="0"/>
              <a:t>Use family and social networks to connect youth to opportunities</a:t>
            </a:r>
          </a:p>
          <a:p>
            <a:r>
              <a:rPr lang="en-US" dirty="0"/>
              <a:t>Advocate:</a:t>
            </a:r>
          </a:p>
          <a:p>
            <a:pPr lvl="1"/>
            <a:r>
              <a:rPr lang="en-US" dirty="0"/>
              <a:t>Encourage personalized career development</a:t>
            </a:r>
          </a:p>
          <a:p>
            <a:pPr lvl="1"/>
            <a:r>
              <a:rPr lang="en-US" dirty="0"/>
              <a:t>Strategies for when and how to disclose disability in the workplace setting, as well as how to ask for a reasonable accommodation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NOTE: More actions are described in the guide.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6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3388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Guidepost 3: </a:t>
            </a:r>
            <a:br>
              <a:rPr lang="en-US" sz="3200" dirty="0"/>
            </a:br>
            <a:r>
              <a:rPr lang="en-US" sz="3200" dirty="0"/>
              <a:t>Youth Development &amp; Leadership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9015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/>
              <a:t>All Youth Need</a:t>
            </a:r>
          </a:p>
          <a:p>
            <a:pPr lvl="1" eaLnBrk="1" hangingPunct="1"/>
            <a:r>
              <a:rPr lang="en-US" sz="2400" dirty="0"/>
              <a:t>Mentoring activities to establish strong relationships with adults</a:t>
            </a:r>
          </a:p>
          <a:p>
            <a:pPr lvl="1" eaLnBrk="1" hangingPunct="1"/>
            <a:r>
              <a:rPr lang="en-US" sz="2400" dirty="0"/>
              <a:t>Peer-to-peer mentoring opportunities</a:t>
            </a:r>
          </a:p>
          <a:p>
            <a:pPr lvl="1" eaLnBrk="1" hangingPunct="1"/>
            <a:r>
              <a:rPr lang="en-US" sz="2400" dirty="0"/>
              <a:t>Exposure to role models in a variety of contexts</a:t>
            </a:r>
          </a:p>
          <a:p>
            <a:pPr lvl="1" eaLnBrk="1" hangingPunct="1"/>
            <a:r>
              <a:rPr lang="en-US" sz="2400" dirty="0"/>
              <a:t>Training in skills such as self-advocacy</a:t>
            </a:r>
          </a:p>
          <a:p>
            <a:pPr lvl="1" eaLnBrk="1" hangingPunct="1"/>
            <a:r>
              <a:rPr lang="en-US" sz="2400" dirty="0"/>
              <a:t>Exposure to personal leadership and youth development activities, including community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8868E2-33F5-4558-A4B6-8D81D4EF48D5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3388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Guidepost 3: </a:t>
            </a:r>
            <a:br>
              <a:rPr lang="en-US" sz="3200" dirty="0"/>
            </a:br>
            <a:r>
              <a:rPr lang="en-US" sz="3200" dirty="0"/>
              <a:t>Youth Development &amp; Leadership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9015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/>
              <a:t>In Addition,  Youth with Disabilities Need</a:t>
            </a:r>
          </a:p>
          <a:p>
            <a:pPr lvl="1">
              <a:spcBef>
                <a:spcPts val="25"/>
              </a:spcBef>
            </a:pPr>
            <a:r>
              <a:rPr lang="en-US" altLang="en-US" sz="2400" dirty="0"/>
              <a:t>Mentors &amp; role models including people with &amp; without disabilities</a:t>
            </a:r>
          </a:p>
          <a:p>
            <a:pPr lvl="1">
              <a:spcBef>
                <a:spcPts val="25"/>
              </a:spcBef>
            </a:pPr>
            <a:r>
              <a:rPr lang="en-US" altLang="en-US" sz="2400" dirty="0"/>
              <a:t>An understanding of disability history, culture, &amp; disability public policy issues as well as their rights &amp; responsibilities</a:t>
            </a:r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8868E2-33F5-4558-A4B6-8D81D4EF48D5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381000"/>
            <a:ext cx="8077199" cy="1320800"/>
          </a:xfrm>
        </p:spPr>
        <p:txBody>
          <a:bodyPr/>
          <a:lstStyle/>
          <a:p>
            <a:pPr algn="ctr"/>
            <a:r>
              <a:rPr lang="en-US" sz="2800" dirty="0"/>
              <a:t>Actions for Families</a:t>
            </a:r>
            <a:br>
              <a:rPr lang="en-US" sz="2800" dirty="0"/>
            </a:br>
            <a:r>
              <a:rPr lang="en-US" sz="2300" dirty="0"/>
              <a:t>Youth Development &amp; Leadership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541714" y="1774163"/>
            <a:ext cx="8115991" cy="508383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Become Fully Informed:</a:t>
            </a:r>
          </a:p>
          <a:p>
            <a:pPr lvl="1" eaLnBrk="1" hangingPunct="1"/>
            <a:r>
              <a:rPr lang="en-US" sz="2000" dirty="0"/>
              <a:t>Identify Mentoring activities - clubs, sports, and community service projects</a:t>
            </a:r>
          </a:p>
          <a:p>
            <a:pPr lvl="1" eaLnBrk="1" hangingPunct="1"/>
            <a:r>
              <a:rPr lang="en-US" sz="2000" dirty="0" err="1"/>
              <a:t>Opps</a:t>
            </a:r>
            <a:r>
              <a:rPr lang="en-US" sz="2000" dirty="0"/>
              <a:t> to develop leadership, self-determination and self-advocacy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Provide Support:</a:t>
            </a:r>
          </a:p>
          <a:p>
            <a:pPr lvl="1" eaLnBrk="1" hangingPunct="1"/>
            <a:r>
              <a:rPr lang="en-US" sz="2000" dirty="0"/>
              <a:t>Opportunities to practice decision-making and risk-taking</a:t>
            </a:r>
          </a:p>
          <a:p>
            <a:pPr lvl="1" eaLnBrk="1" hangingPunct="1"/>
            <a:r>
              <a:rPr lang="en-US" sz="2000" dirty="0"/>
              <a:t>Meaningful opportunities to be part of goal setting and planning</a:t>
            </a:r>
          </a:p>
          <a:p>
            <a:pPr marL="0" lvl="1" indent="0" eaLnBrk="1" hangingPunct="1">
              <a:buNone/>
            </a:pPr>
            <a:r>
              <a:rPr lang="en-US" sz="2400" b="1" dirty="0"/>
              <a:t>Advocate:</a:t>
            </a:r>
          </a:p>
          <a:p>
            <a:pPr lvl="1" eaLnBrk="1" hangingPunct="1"/>
            <a:r>
              <a:rPr lang="en-US" sz="2000" dirty="0"/>
              <a:t>Work with school to ensure all youth receive life skills training (financial literacy, nutrition, and transportation planning)</a:t>
            </a:r>
          </a:p>
          <a:p>
            <a:pPr lvl="1" eaLnBrk="1" hangingPunct="1"/>
            <a:r>
              <a:rPr lang="en-US" sz="2000" dirty="0"/>
              <a:t>School procedures for youth-led planning (IEP, ILP)</a:t>
            </a:r>
          </a:p>
          <a:p>
            <a:pPr marL="274320" lvl="1" indent="0" eaLnBrk="1" hangingPunct="1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NOTE: More actions are described in the guide.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92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Guidepost 4: </a:t>
            </a:r>
            <a:br>
              <a:rPr lang="en-US" sz="3200" dirty="0"/>
            </a:br>
            <a:r>
              <a:rPr lang="en-US" sz="3200" dirty="0"/>
              <a:t>Connecting Activities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8622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All Youth Need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Mental and physical health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Transportation &amp; housing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Tutoring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Financial planning and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Connection to other services and opportunities (recreation, sports, faith-based organizations)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AND MORE - Connection to other supportive services and opportunities relevant to individual needs &amp; goals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24521C-B939-498C-8E0E-A8A05DC3C1AD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0B111FA-C6E3-485F-997C-B8756397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8002"/>
            <a:ext cx="8229600" cy="124899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2783C"/>
                </a:solidFill>
              </a:rPr>
              <a:t>About the Presenter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54F7BD-81E4-48A4-B4F7-5B7C4556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16124"/>
            <a:ext cx="8610600" cy="508113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Institute for Educational Leadership, </a:t>
            </a:r>
            <a:br>
              <a:rPr lang="en-US" dirty="0"/>
            </a:br>
            <a:r>
              <a:rPr lang="en-US" dirty="0"/>
              <a:t>Center for Workforce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783C"/>
                </a:solidFill>
              </a:rPr>
              <a:t>Houses the National Collaborative on </a:t>
            </a:r>
            <a:br>
              <a:rPr lang="en-US" dirty="0">
                <a:solidFill>
                  <a:srgbClr val="02783C"/>
                </a:solidFill>
              </a:rPr>
            </a:br>
            <a:r>
              <a:rPr lang="en-US" dirty="0">
                <a:solidFill>
                  <a:srgbClr val="02783C"/>
                </a:solidFill>
              </a:rPr>
              <a:t>Workforce &amp; Disability for Youth, </a:t>
            </a:r>
            <a:br>
              <a:rPr lang="en-US" dirty="0">
                <a:solidFill>
                  <a:srgbClr val="02783C"/>
                </a:solidFill>
              </a:rPr>
            </a:br>
            <a:r>
              <a:rPr lang="en-US" dirty="0">
                <a:solidFill>
                  <a:srgbClr val="02783C"/>
                </a:solidFill>
              </a:rPr>
              <a:t>a national technical assistance center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NCWD/Youth focuses on transition needs of ALL youth, </a:t>
            </a:r>
            <a:br>
              <a:rPr lang="en-US" dirty="0"/>
            </a:br>
            <a:r>
              <a:rPr lang="en-US" dirty="0"/>
              <a:t>including youth with disabilities and other disconnected youth </a:t>
            </a:r>
          </a:p>
          <a:p>
            <a:pPr marL="688975" lvl="1" indent="-223838"/>
            <a:r>
              <a:rPr lang="en-US" sz="2200" dirty="0">
                <a:solidFill>
                  <a:srgbClr val="02783C"/>
                </a:solidFill>
              </a:rPr>
              <a:t>Improve state and local policy</a:t>
            </a:r>
          </a:p>
          <a:p>
            <a:pPr marL="688975" lvl="1" indent="-223838"/>
            <a:r>
              <a:rPr lang="en-US" sz="2200" dirty="0">
                <a:solidFill>
                  <a:srgbClr val="02783C"/>
                </a:solidFill>
              </a:rPr>
              <a:t>Strengthen workforce development service delivery</a:t>
            </a:r>
          </a:p>
          <a:p>
            <a:pPr marL="688975" lvl="1" indent="-223838"/>
            <a:r>
              <a:rPr lang="en-US" sz="2200" dirty="0">
                <a:solidFill>
                  <a:srgbClr val="02783C"/>
                </a:solidFill>
              </a:rPr>
              <a:t>Improve competencies of youth service professionals</a:t>
            </a:r>
          </a:p>
          <a:p>
            <a:pPr marL="688975" lvl="1" indent="-223838"/>
            <a:r>
              <a:rPr lang="en-US" sz="2200" dirty="0">
                <a:solidFill>
                  <a:srgbClr val="02783C"/>
                </a:solidFill>
              </a:rPr>
              <a:t>Engage youth and families</a:t>
            </a:r>
          </a:p>
          <a:p>
            <a:pPr marL="344488" lvl="1" indent="-344488"/>
            <a:r>
              <a:rPr lang="en-US" sz="2400" dirty="0"/>
              <a:t>Supported by the Office of Disability Employment Policy, </a:t>
            </a:r>
            <a:br>
              <a:rPr lang="en-US" sz="2400" dirty="0"/>
            </a:br>
            <a:r>
              <a:rPr lang="en-US" sz="2400" dirty="0"/>
              <a:t>U.S. Department of Labor</a:t>
            </a:r>
          </a:p>
        </p:txBody>
      </p:sp>
      <p:pic>
        <p:nvPicPr>
          <p:cNvPr id="5" name="Picture 4" descr="Headshot of Mindy Larson, presenter from the Institute for Educational Leadership, Manager of the National Collaborative on Workforce &amp; Disability for Youth" titl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04" y="1371600"/>
            <a:ext cx="2048331" cy="242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62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Guidepost 4: </a:t>
            </a:r>
            <a:br>
              <a:rPr lang="en-US" sz="3200" dirty="0"/>
            </a:br>
            <a:r>
              <a:rPr lang="en-US" sz="3200" dirty="0"/>
              <a:t>Connecting Activities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8622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/>
              <a:t>In Addition,  Youth with Disabilities Need</a:t>
            </a:r>
          </a:p>
          <a:p>
            <a:pPr lvl="1">
              <a:lnSpc>
                <a:spcPts val="3200"/>
              </a:lnSpc>
              <a:spcBef>
                <a:spcPts val="25"/>
              </a:spcBef>
              <a:spcAft>
                <a:spcPts val="100"/>
              </a:spcAft>
            </a:pPr>
            <a:r>
              <a:rPr lang="en-US" altLang="en-US" sz="2400" dirty="0"/>
              <a:t>Acquisition of appropriate assistive technologies</a:t>
            </a:r>
          </a:p>
          <a:p>
            <a:pPr lvl="1">
              <a:lnSpc>
                <a:spcPts val="3200"/>
              </a:lnSpc>
              <a:spcBef>
                <a:spcPts val="25"/>
              </a:spcBef>
              <a:spcAft>
                <a:spcPts val="100"/>
              </a:spcAft>
            </a:pPr>
            <a:r>
              <a:rPr lang="en-US" altLang="en-US" sz="2400" dirty="0"/>
              <a:t>Community orientation &amp; mobility/ travel training</a:t>
            </a:r>
          </a:p>
          <a:p>
            <a:pPr lvl="1">
              <a:lnSpc>
                <a:spcPts val="3200"/>
              </a:lnSpc>
              <a:spcBef>
                <a:spcPts val="25"/>
              </a:spcBef>
              <a:spcAft>
                <a:spcPts val="100"/>
              </a:spcAft>
            </a:pPr>
            <a:r>
              <a:rPr lang="en-US" altLang="en-US" sz="2400" dirty="0"/>
              <a:t>Exposure to post-program supports such as independent living centers &amp; other consumer drive community-based support service agencies</a:t>
            </a:r>
          </a:p>
          <a:p>
            <a:pPr lvl="1">
              <a:lnSpc>
                <a:spcPts val="3200"/>
              </a:lnSpc>
              <a:spcBef>
                <a:spcPts val="25"/>
              </a:spcBef>
              <a:spcAft>
                <a:spcPts val="100"/>
              </a:spcAft>
            </a:pPr>
            <a:r>
              <a:rPr lang="en-US" altLang="en-US" sz="2400" dirty="0"/>
              <a:t>Personal assistance services, including attendants, readers, interpreters, and others</a:t>
            </a:r>
          </a:p>
          <a:p>
            <a:pPr lvl="1">
              <a:lnSpc>
                <a:spcPts val="3200"/>
              </a:lnSpc>
              <a:spcBef>
                <a:spcPts val="25"/>
              </a:spcBef>
              <a:spcAft>
                <a:spcPts val="100"/>
              </a:spcAft>
            </a:pPr>
            <a:r>
              <a:rPr lang="en-US" altLang="en-US" sz="2400" dirty="0"/>
              <a:t>Benefits-planning counseling </a:t>
            </a:r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24521C-B939-498C-8E0E-A8A05DC3C1AD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599" y="381000"/>
            <a:ext cx="8001001" cy="1320800"/>
          </a:xfrm>
        </p:spPr>
        <p:txBody>
          <a:bodyPr/>
          <a:lstStyle/>
          <a:p>
            <a:pPr algn="ctr"/>
            <a:r>
              <a:rPr lang="en-US" sz="2800" dirty="0"/>
              <a:t>Actions for Families</a:t>
            </a:r>
            <a:br>
              <a:rPr lang="en-US" dirty="0"/>
            </a:br>
            <a:r>
              <a:rPr lang="en-US" sz="2300" dirty="0"/>
              <a:t>Connecting Activities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28662" y="1469363"/>
            <a:ext cx="7881938" cy="45720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/>
              <a:t>Become Fully Informed:</a:t>
            </a:r>
          </a:p>
          <a:p>
            <a:pPr lvl="1" eaLnBrk="1" hangingPunct="1"/>
            <a:r>
              <a:rPr lang="en-US" sz="2000" dirty="0"/>
              <a:t>Available community services </a:t>
            </a:r>
          </a:p>
          <a:p>
            <a:pPr lvl="1" eaLnBrk="1" hangingPunct="1"/>
            <a:r>
              <a:rPr lang="en-US" sz="2000" dirty="0"/>
              <a:t>Family medical insurance coverage beyond 18/high school</a:t>
            </a:r>
          </a:p>
          <a:p>
            <a:pPr lvl="1"/>
            <a:r>
              <a:rPr lang="en-US" sz="2000" dirty="0"/>
              <a:t>Special Ed - Summary of Performance including academic and functional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Provide Support:</a:t>
            </a:r>
          </a:p>
          <a:p>
            <a:pPr lvl="1" eaLnBrk="1" hangingPunct="1"/>
            <a:r>
              <a:rPr lang="en-US" sz="2000" dirty="0"/>
              <a:t>Public transportation options, how to use</a:t>
            </a:r>
          </a:p>
          <a:p>
            <a:pPr lvl="1" eaLnBrk="1" hangingPunct="1"/>
            <a:r>
              <a:rPr lang="en-US" sz="2000" dirty="0"/>
              <a:t>Managing money responsibly, financial aid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/>
              <a:t>Advocate:</a:t>
            </a:r>
          </a:p>
          <a:p>
            <a:pPr lvl="1" eaLnBrk="1" hangingPunct="1"/>
            <a:r>
              <a:rPr lang="en-US" sz="2000" dirty="0"/>
              <a:t>For improved access and quality to needed services – family friendly practices &amp; policies</a:t>
            </a:r>
          </a:p>
          <a:p>
            <a:pPr lvl="1" eaLnBrk="1" hangingPunct="1"/>
            <a:endParaRPr lang="en-US" dirty="0"/>
          </a:p>
          <a:p>
            <a:pPr marL="274320" lvl="1" indent="0" eaLnBrk="1" hangingPunct="1">
              <a:buNone/>
            </a:pPr>
            <a:r>
              <a:rPr lang="en-US" dirty="0"/>
              <a:t>NOTE: More actions are described in the guide.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9293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01EC-E0EE-49F0-A1EA-3AE83747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3581400" cy="1676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GET THE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FREE GUIDE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9080" y="2441713"/>
            <a:ext cx="3931920" cy="3951288"/>
          </a:xfrm>
        </p:spPr>
        <p:txBody>
          <a:bodyPr>
            <a:normAutofit/>
          </a:bodyPr>
          <a:lstStyle/>
          <a:p>
            <a:pPr algn="ctr"/>
            <a:br>
              <a:rPr lang="en-US" b="1" dirty="0"/>
            </a:br>
            <a:r>
              <a:rPr lang="en-US" b="1" dirty="0"/>
              <a:t>by May 2019 at</a:t>
            </a:r>
          </a:p>
          <a:p>
            <a:pPr algn="ctr"/>
            <a:r>
              <a:rPr lang="en-US" dirty="0">
                <a:hlinkClick r:id="rId2"/>
              </a:rPr>
              <a:t>www.ncwd-youth.info</a:t>
            </a:r>
            <a:r>
              <a:rPr lang="en-US" dirty="0"/>
              <a:t> </a:t>
            </a:r>
          </a:p>
          <a:p>
            <a:pPr algn="ctr"/>
            <a:r>
              <a:rPr lang="en-US" b="1" dirty="0"/>
              <a:t>The Family Guideposts:</a:t>
            </a:r>
          </a:p>
          <a:p>
            <a:pPr algn="ctr"/>
            <a:r>
              <a:rPr lang="en-US" b="1" dirty="0"/>
              <a:t>Engaging in Youth Transitions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Parent &amp; Caregiver Edition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Youth Program Edition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859ECA-021A-485B-B262-6CAA2A37E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72DAE5-3F6B-482E-9F27-B761E0A6A4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ver image of guide titled The Family Guideposts: Engaging in Youth Transitions - Parent &amp; Caregiver Edition published by the National Collaborative on Workforce and Disability for Youth. Image of a family of five including a young person in a wheel chair holding hands with a young woman, pushed by a young man, and two other adults walking with them near a playgroun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732125"/>
            <a:ext cx="4542742" cy="57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1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0B111FA-C6E3-485F-997C-B8756397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2783C"/>
                </a:solidFill>
              </a:rPr>
              <a:t>Acknowledgements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54F7BD-81E4-48A4-B4F7-5B7C4556C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endParaRPr lang="en-US" sz="3200" dirty="0"/>
          </a:p>
          <a:p>
            <a:pPr>
              <a:buClrTx/>
            </a:pPr>
            <a:r>
              <a:rPr lang="en-US" sz="3200" dirty="0"/>
              <a:t>The Family Guideposts: Engaging in Youth Transitions was developed with support from the Office of Disability Employment Policy, </a:t>
            </a:r>
            <a:br>
              <a:rPr lang="en-US" sz="3200" dirty="0"/>
            </a:br>
            <a:r>
              <a:rPr lang="en-US" sz="3200" dirty="0"/>
              <a:t>U.S. Department of Labor, </a:t>
            </a:r>
            <a:r>
              <a:rPr lang="en-US" sz="3200" dirty="0">
                <a:hlinkClick r:id="rId3"/>
              </a:rPr>
              <a:t>www.dol.gov/odep</a:t>
            </a:r>
            <a:r>
              <a:rPr lang="en-US" sz="3200" dirty="0"/>
              <a:t> </a:t>
            </a:r>
            <a:endParaRPr lang="en-US" sz="3200" b="1" dirty="0"/>
          </a:p>
          <a:p>
            <a:pPr>
              <a:buClrTx/>
            </a:pPr>
            <a:endParaRPr lang="en-US" sz="3200" b="1" dirty="0"/>
          </a:p>
          <a:p>
            <a:pPr>
              <a:buClrTx/>
            </a:pPr>
            <a:r>
              <a:rPr lang="en-US" sz="3200" dirty="0"/>
              <a:t>The guide was developed in partnership with The PACER Center, </a:t>
            </a:r>
            <a:r>
              <a:rPr lang="en-US" sz="3200" dirty="0">
                <a:hlinkClick r:id="rId4"/>
              </a:rPr>
              <a:t>https://www.pacer.org/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5686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0B111FA-C6E3-485F-997C-B8756397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2783C"/>
                </a:solidFill>
              </a:rPr>
              <a:t>Contact 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54F7BD-81E4-48A4-B4F7-5B7C4556C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Tx/>
            </a:pPr>
            <a:r>
              <a:rPr lang="en-US" sz="3200" b="1" dirty="0"/>
              <a:t>Mindy Larson, </a:t>
            </a:r>
            <a:r>
              <a:rPr lang="en-US" sz="3200" b="1" dirty="0">
                <a:hlinkClick r:id="rId3"/>
              </a:rPr>
              <a:t>larsonm@iel.org</a:t>
            </a:r>
            <a:endParaRPr lang="en-US" sz="3200" b="1" dirty="0"/>
          </a:p>
          <a:p>
            <a:pPr algn="ctr">
              <a:buClrTx/>
            </a:pPr>
            <a:r>
              <a:rPr lang="en-US" sz="3200" b="1" dirty="0"/>
              <a:t>Ph. 202-822-8405 Ext. 169</a:t>
            </a:r>
          </a:p>
          <a:p>
            <a:pPr algn="ctr">
              <a:buClrTx/>
            </a:pPr>
            <a:r>
              <a:rPr lang="en-US" sz="3200" b="1" dirty="0"/>
              <a:t>National Collaborative on Workforce &amp; Disability for Youth (NCWD/Youth)</a:t>
            </a:r>
          </a:p>
          <a:p>
            <a:pPr algn="ctr">
              <a:buClrTx/>
            </a:pPr>
            <a:r>
              <a:rPr lang="en-US" sz="3200" b="1" dirty="0">
                <a:hlinkClick r:id="rId4"/>
              </a:rPr>
              <a:t>www.ncwd-youth.info</a:t>
            </a:r>
            <a:r>
              <a:rPr lang="en-US" sz="3200" b="1" dirty="0"/>
              <a:t> </a:t>
            </a:r>
          </a:p>
          <a:p>
            <a:pPr algn="ctr">
              <a:buClrTx/>
            </a:pPr>
            <a:endParaRPr lang="en-US" sz="3200" b="1" dirty="0"/>
          </a:p>
        </p:txBody>
      </p:sp>
      <p:pic>
        <p:nvPicPr>
          <p:cNvPr id="5" name="Picture 4" descr="Logo -  National Collaborative on Workforce &amp; Disability for Youth, Navigating the Road to Wor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702260"/>
            <a:ext cx="4127301" cy="1774740"/>
          </a:xfrm>
          <a:prstGeom prst="rect">
            <a:avLst/>
          </a:prstGeom>
        </p:spPr>
      </p:pic>
      <p:pic>
        <p:nvPicPr>
          <p:cNvPr id="3" name="Picture 2" descr="Logo - Institute for Educational Leadership. Innovation. Equity. Leadership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19526"/>
            <a:ext cx="2409524" cy="1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0B111FA-C6E3-485F-997C-B8756397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4638"/>
            <a:ext cx="8229600" cy="124899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2783C"/>
                </a:solidFill>
              </a:rPr>
              <a:t>The Guideposts for Success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54F7BD-81E4-48A4-B4F7-5B7C4556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99920"/>
            <a:ext cx="86106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600" dirty="0"/>
              <a:t>School-Based Preparatory Experiences</a:t>
            </a:r>
          </a:p>
          <a:p>
            <a:pPr>
              <a:lnSpc>
                <a:spcPct val="150000"/>
              </a:lnSpc>
              <a:defRPr/>
            </a:pPr>
            <a:r>
              <a:rPr lang="en-US" sz="2600" dirty="0"/>
              <a:t>Career Preparation &amp; Work-Based Learning </a:t>
            </a:r>
          </a:p>
          <a:p>
            <a:pPr>
              <a:lnSpc>
                <a:spcPct val="150000"/>
              </a:lnSpc>
              <a:defRPr/>
            </a:pPr>
            <a:r>
              <a:rPr lang="en-US" sz="2600" dirty="0"/>
              <a:t>Youth Development &amp; Leadership</a:t>
            </a:r>
          </a:p>
          <a:p>
            <a:pPr>
              <a:lnSpc>
                <a:spcPct val="150000"/>
              </a:lnSpc>
              <a:defRPr/>
            </a:pPr>
            <a:r>
              <a:rPr lang="en-US" sz="2600" dirty="0"/>
              <a:t>Connecting Activities</a:t>
            </a:r>
          </a:p>
          <a:p>
            <a:pPr>
              <a:lnSpc>
                <a:spcPct val="150000"/>
              </a:lnSpc>
              <a:defRPr/>
            </a:pPr>
            <a:r>
              <a:rPr lang="en-US" sz="2600" dirty="0"/>
              <a:t>Family Involvement &amp; Supports</a:t>
            </a:r>
          </a:p>
        </p:txBody>
      </p:sp>
      <p:pic>
        <p:nvPicPr>
          <p:cNvPr id="5" name="Picture 4" descr="Guideposts for Success publication cover image. A street sign with the words School Preparation, Career Preparation, Youth Development &amp; Leadership, Connecting Activities, and Family Involvement. Second Edition. Published by the National Collaborative on Workforce and Disability for Youth 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3325"/>
            <a:ext cx="3011477" cy="33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43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2B47-B608-4F6D-8A17-EEC3018E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447800"/>
            <a:ext cx="3458258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NEW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9080" y="2438400"/>
            <a:ext cx="3931920" cy="39512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The Family Guideposts:</a:t>
            </a:r>
          </a:p>
          <a:p>
            <a:pPr algn="ctr"/>
            <a:r>
              <a:rPr lang="en-US" b="1" dirty="0"/>
              <a:t>Engaging in Youth Transitions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Parent &amp; Caregiver Edition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Youth Program Edition</a:t>
            </a:r>
          </a:p>
          <a:p>
            <a:endParaRPr lang="en-US" dirty="0"/>
          </a:p>
          <a:p>
            <a:pPr algn="ctr"/>
            <a:r>
              <a:rPr lang="en-US" dirty="0"/>
              <a:t>By Leuchovius, </a:t>
            </a:r>
            <a:r>
              <a:rPr lang="en-US" dirty="0" err="1"/>
              <a:t>Pleet</a:t>
            </a:r>
            <a:r>
              <a:rPr lang="en-US" dirty="0"/>
              <a:t>, Richards, &amp; Wills (2019)</a:t>
            </a:r>
          </a:p>
          <a:p>
            <a:pPr algn="ctr"/>
            <a:r>
              <a:rPr lang="en-US" dirty="0"/>
              <a:t>Co-developed with </a:t>
            </a:r>
            <a:br>
              <a:rPr lang="en-US" dirty="0"/>
            </a:br>
            <a:r>
              <a:rPr lang="en-US" dirty="0"/>
              <a:t>The PACER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BFAC9C-26C3-4056-B2E1-AEB778624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3705D9-AB4A-4240-9D79-6BA1C843BB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ver image of guide titled The Family Guideposts: Engaging in Youth Transitions - Parent &amp; Caregiver Edition published by the National Collaborative on Workforce and Disability for Youth. Image of a family of five including a young person in a wheel chair holding hands with a young woman, pushed by a young man, and two other adults walking with them near a playground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732125"/>
            <a:ext cx="4542742" cy="57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2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0B111FA-C6E3-485F-997C-B8756397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489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Underly</a:t>
            </a:r>
            <a:r>
              <a:rPr lang="en-US" dirty="0">
                <a:solidFill>
                  <a:srgbClr val="02783C"/>
                </a:solidFill>
              </a:rPr>
              <a:t>ing Assumptions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54F7BD-81E4-48A4-B4F7-5B7C4556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35992"/>
            <a:ext cx="8229600" cy="48768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High expectations for all youth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Equality of opportunity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Full participation through informed choice, </a:t>
            </a:r>
            <a:br>
              <a:rPr lang="en-US" sz="2800" dirty="0"/>
            </a:br>
            <a:r>
              <a:rPr lang="en-US" sz="2800" dirty="0"/>
              <a:t>self-determination, &amp; participation in decision-making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Independent living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Competitive employment and economic self-sufficiency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Individualized, person-driven, culturally and linguistically appropriate transition planning</a:t>
            </a:r>
          </a:p>
          <a:p>
            <a:pPr>
              <a:lnSpc>
                <a:spcPct val="150000"/>
              </a:lnSpc>
              <a:defRPr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98183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0B111FA-C6E3-485F-997C-B8756397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489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Underly</a:t>
            </a:r>
            <a:r>
              <a:rPr lang="en-US" dirty="0">
                <a:solidFill>
                  <a:srgbClr val="02783C"/>
                </a:solidFill>
              </a:rPr>
              <a:t>ing Assumptions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54F7BD-81E4-48A4-B4F7-5B7C4556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9920"/>
            <a:ext cx="8229600" cy="48768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/>
              <a:t>All families want the best for their youth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/>
              <a:t>All families have the capacity to support their children’s learning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/>
              <a:t>Parents and school staff should be equal partners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6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 b="1" dirty="0"/>
              <a:t>Responsibility for building partnership between school and home rests with school staff/leaders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8898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24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Key Actions for Families </a:t>
            </a:r>
            <a:br>
              <a:rPr lang="en-US" dirty="0"/>
            </a:br>
            <a:r>
              <a:rPr lang="en-US" dirty="0"/>
              <a:t>During the Transition Stage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599" y="2209800"/>
            <a:ext cx="8001001" cy="44196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Become Fully </a:t>
            </a:r>
            <a:r>
              <a:rPr lang="en-US" sz="3200" b="1" dirty="0"/>
              <a:t>Informed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Support </a:t>
            </a:r>
            <a:r>
              <a:rPr lang="en-US" sz="3200" dirty="0"/>
              <a:t>Youth with Navigating Transition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Advocate</a:t>
            </a:r>
            <a:r>
              <a:rPr lang="en-US" sz="3200" dirty="0"/>
              <a:t> for Improvement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Informed by framework from “It Takes a Parent” (Appleseed, 2007), W.K. Kellogg Foundation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6320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24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Recommended Actions for</a:t>
            </a:r>
            <a:br>
              <a:rPr lang="en-US" dirty="0"/>
            </a:br>
            <a:r>
              <a:rPr lang="en-US" dirty="0"/>
              <a:t>Family-Serving Agencies/Programs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599" y="2209800"/>
            <a:ext cx="8001001" cy="4419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/>
              <a:t>Support families with: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Holding high expectations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Remaining involved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Taking an active role in transition planning</a:t>
            </a:r>
          </a:p>
          <a:p>
            <a:endParaRPr lang="en-US" dirty="0"/>
          </a:p>
          <a:p>
            <a:r>
              <a:rPr lang="en-US" sz="2800" b="1" dirty="0"/>
              <a:t>Support families with helping youth to:</a:t>
            </a:r>
          </a:p>
          <a:p>
            <a:pPr marL="509588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access information</a:t>
            </a:r>
          </a:p>
          <a:p>
            <a:pPr marL="509588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access networks</a:t>
            </a:r>
          </a:p>
          <a:p>
            <a:pPr marL="509588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Understand and communicate regarding the impact of the youth’s disability</a:t>
            </a:r>
          </a:p>
          <a:p>
            <a:pPr marL="457200" indent="-457200">
              <a:buFontTx/>
              <a:buChar char="-"/>
            </a:pPr>
            <a:endParaRPr lang="en-US" sz="2600" dirty="0"/>
          </a:p>
          <a:p>
            <a:pPr marL="457200" indent="-457200">
              <a:buFontTx/>
              <a:buChar char="-"/>
            </a:pPr>
            <a:endParaRPr lang="en-US" sz="2600" dirty="0"/>
          </a:p>
          <a:p>
            <a:pPr marL="457200" indent="-457200">
              <a:buFontTx/>
              <a:buChar char="-"/>
            </a:pPr>
            <a:endParaRPr lang="en-US" sz="2600" dirty="0"/>
          </a:p>
          <a:p>
            <a:pPr marL="457200" indent="-457200">
              <a:buFontTx/>
              <a:buChar char="-"/>
            </a:pPr>
            <a:endParaRPr lang="en-US" sz="2600" dirty="0"/>
          </a:p>
          <a:p>
            <a:pPr>
              <a:buFont typeface="Wingdings" pitchFamily="2" charset="2"/>
              <a:buNone/>
            </a:pPr>
            <a:endParaRPr lang="en-US" sz="2600" dirty="0"/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0824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7724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Recommended Actions for</a:t>
            </a:r>
            <a:br>
              <a:rPr lang="en-US" dirty="0"/>
            </a:br>
            <a:r>
              <a:rPr lang="en-US" dirty="0"/>
              <a:t>Family-Serving Agencies/Programs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599" y="2209800"/>
            <a:ext cx="8001001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/>
              <a:t>Support families with helping youth to: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Learn about disability rights &amp; responsibilities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Learn about various agency &amp; service options to access services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dirty="0"/>
              <a:t>Understand individualized planning tools</a:t>
            </a:r>
          </a:p>
          <a:p>
            <a:pPr marL="914400" lvl="1" indent="-457200">
              <a:buFontTx/>
              <a:buChar char="-"/>
            </a:pPr>
            <a:endParaRPr lang="en-US" sz="2200" dirty="0"/>
          </a:p>
          <a:p>
            <a:pPr marL="457200" indent="-457200">
              <a:buFontTx/>
              <a:buChar char="-"/>
            </a:pPr>
            <a:endParaRPr lang="en-US" sz="2600" dirty="0"/>
          </a:p>
          <a:p>
            <a:pPr marL="457200" indent="-457200">
              <a:buFontTx/>
              <a:buChar char="-"/>
            </a:pPr>
            <a:endParaRPr lang="en-US" sz="2600" dirty="0"/>
          </a:p>
          <a:p>
            <a:pPr marL="457200" indent="-457200">
              <a:buFontTx/>
              <a:buChar char="-"/>
            </a:pPr>
            <a:endParaRPr lang="en-US" sz="2600" dirty="0"/>
          </a:p>
          <a:p>
            <a:pPr marL="457200" indent="-457200">
              <a:buFontTx/>
              <a:buChar char="-"/>
            </a:pPr>
            <a:endParaRPr lang="en-US" sz="2600" dirty="0"/>
          </a:p>
          <a:p>
            <a:pPr>
              <a:buFont typeface="Wingdings" pitchFamily="2" charset="2"/>
              <a:buNone/>
            </a:pPr>
            <a:endParaRPr lang="en-US" sz="2600" dirty="0"/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2710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0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2297</TotalTime>
  <Words>1294</Words>
  <Application>Microsoft Office PowerPoint</Application>
  <PresentationFormat>On-screen Show (4:3)</PresentationFormat>
  <Paragraphs>238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Gill Sans MT</vt:lpstr>
      <vt:lpstr>Wingdings</vt:lpstr>
      <vt:lpstr>Wingdings 3</vt:lpstr>
      <vt:lpstr>Clarity</vt:lpstr>
      <vt:lpstr>The Family Guideposts:  Engaging in Youth Transitions </vt:lpstr>
      <vt:lpstr>About the Presenter </vt:lpstr>
      <vt:lpstr>The Guideposts for Success</vt:lpstr>
      <vt:lpstr>NEW GUIDE</vt:lpstr>
      <vt:lpstr>Underlying Assumptions</vt:lpstr>
      <vt:lpstr>Underlying Assumptions</vt:lpstr>
      <vt:lpstr>Key Actions for Families  During the Transition Stage</vt:lpstr>
      <vt:lpstr>Recommended Actions for Family-Serving Agencies/Programs </vt:lpstr>
      <vt:lpstr>Recommended Actions for Family-Serving Agencies/Programs </vt:lpstr>
      <vt:lpstr>Guidepost 1: School-Based  Preparatory Experiences</vt:lpstr>
      <vt:lpstr>Guidepost 1: School-Based  Preparatory Experiences</vt:lpstr>
      <vt:lpstr>Actions for Families School-Based Preparatory Experiences </vt:lpstr>
      <vt:lpstr>Guidepost 2: Career Preparation  &amp; Work-based Learning</vt:lpstr>
      <vt:lpstr>Guidepost 2: Career Preparation  &amp; Work-based Learning</vt:lpstr>
      <vt:lpstr>Actions for Families Career Preparation &amp; Work-based Learning</vt:lpstr>
      <vt:lpstr>Guidepost 3:  Youth Development &amp; Leadership</vt:lpstr>
      <vt:lpstr>Guidepost 3:  Youth Development &amp; Leadership</vt:lpstr>
      <vt:lpstr>Actions for Families Youth Development &amp; Leadership</vt:lpstr>
      <vt:lpstr>Guidepost 4:  Connecting Activities</vt:lpstr>
      <vt:lpstr>Guidepost 4:  Connecting Activities</vt:lpstr>
      <vt:lpstr>Actions for Families Connecting Activities</vt:lpstr>
      <vt:lpstr>GET THE  FREE GUIDE ONLINE</vt:lpstr>
      <vt:lpstr>Acknowledgements</vt:lpstr>
      <vt:lpstr>Contact Us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Part</dc:creator>
  <cp:lastModifiedBy>JV Wilson</cp:lastModifiedBy>
  <cp:revision>140</cp:revision>
  <cp:lastPrinted>2017-10-24T14:45:38Z</cp:lastPrinted>
  <dcterms:created xsi:type="dcterms:W3CDTF">2016-10-14T20:19:38Z</dcterms:created>
  <dcterms:modified xsi:type="dcterms:W3CDTF">2019-04-15T20:23:37Z</dcterms:modified>
</cp:coreProperties>
</file>