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6512FD-632E-4550-B2FD-234B1C613AC5}"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05733-F791-4674-B850-A76350257CB9}" type="slidenum">
              <a:rPr lang="en-US" smtClean="0"/>
              <a:t>‹#›</a:t>
            </a:fld>
            <a:endParaRPr lang="en-US"/>
          </a:p>
        </p:txBody>
      </p:sp>
    </p:spTree>
    <p:extLst>
      <p:ext uri="{BB962C8B-B14F-4D97-AF65-F5344CB8AC3E}">
        <p14:creationId xmlns:p14="http://schemas.microsoft.com/office/powerpoint/2010/main" val="250969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512FD-632E-4550-B2FD-234B1C613AC5}"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05733-F791-4674-B850-A76350257CB9}" type="slidenum">
              <a:rPr lang="en-US" smtClean="0"/>
              <a:t>‹#›</a:t>
            </a:fld>
            <a:endParaRPr lang="en-US"/>
          </a:p>
        </p:txBody>
      </p:sp>
    </p:spTree>
    <p:extLst>
      <p:ext uri="{BB962C8B-B14F-4D97-AF65-F5344CB8AC3E}">
        <p14:creationId xmlns:p14="http://schemas.microsoft.com/office/powerpoint/2010/main" val="3874611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512FD-632E-4550-B2FD-234B1C613AC5}"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05733-F791-4674-B850-A76350257CB9}" type="slidenum">
              <a:rPr lang="en-US" smtClean="0"/>
              <a:t>‹#›</a:t>
            </a:fld>
            <a:endParaRPr lang="en-US"/>
          </a:p>
        </p:txBody>
      </p:sp>
    </p:spTree>
    <p:extLst>
      <p:ext uri="{BB962C8B-B14F-4D97-AF65-F5344CB8AC3E}">
        <p14:creationId xmlns:p14="http://schemas.microsoft.com/office/powerpoint/2010/main" val="2080733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512FD-632E-4550-B2FD-234B1C613AC5}"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05733-F791-4674-B850-A76350257CB9}" type="slidenum">
              <a:rPr lang="en-US" smtClean="0"/>
              <a:t>‹#›</a:t>
            </a:fld>
            <a:endParaRPr lang="en-US"/>
          </a:p>
        </p:txBody>
      </p:sp>
    </p:spTree>
    <p:extLst>
      <p:ext uri="{BB962C8B-B14F-4D97-AF65-F5344CB8AC3E}">
        <p14:creationId xmlns:p14="http://schemas.microsoft.com/office/powerpoint/2010/main" val="349343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86512FD-632E-4550-B2FD-234B1C613AC5}"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05733-F791-4674-B850-A76350257CB9}" type="slidenum">
              <a:rPr lang="en-US" smtClean="0"/>
              <a:t>‹#›</a:t>
            </a:fld>
            <a:endParaRPr lang="en-US"/>
          </a:p>
        </p:txBody>
      </p:sp>
    </p:spTree>
    <p:extLst>
      <p:ext uri="{BB962C8B-B14F-4D97-AF65-F5344CB8AC3E}">
        <p14:creationId xmlns:p14="http://schemas.microsoft.com/office/powerpoint/2010/main" val="274958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6512FD-632E-4550-B2FD-234B1C613AC5}"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05733-F791-4674-B850-A76350257CB9}" type="slidenum">
              <a:rPr lang="en-US" smtClean="0"/>
              <a:t>‹#›</a:t>
            </a:fld>
            <a:endParaRPr lang="en-US"/>
          </a:p>
        </p:txBody>
      </p:sp>
    </p:spTree>
    <p:extLst>
      <p:ext uri="{BB962C8B-B14F-4D97-AF65-F5344CB8AC3E}">
        <p14:creationId xmlns:p14="http://schemas.microsoft.com/office/powerpoint/2010/main" val="3613012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6512FD-632E-4550-B2FD-234B1C613AC5}" type="datetimeFigureOut">
              <a:rPr lang="en-US" smtClean="0"/>
              <a:t>4/18/2019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805733-F791-4674-B850-A76350257CB9}" type="slidenum">
              <a:rPr lang="en-US" smtClean="0"/>
              <a:t>‹#›</a:t>
            </a:fld>
            <a:endParaRPr lang="en-US"/>
          </a:p>
        </p:txBody>
      </p:sp>
    </p:spTree>
    <p:extLst>
      <p:ext uri="{BB962C8B-B14F-4D97-AF65-F5344CB8AC3E}">
        <p14:creationId xmlns:p14="http://schemas.microsoft.com/office/powerpoint/2010/main" val="3734289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6512FD-632E-4550-B2FD-234B1C613AC5}" type="datetimeFigureOut">
              <a:rPr lang="en-US" smtClean="0"/>
              <a:t>4/18/2019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805733-F791-4674-B850-A76350257CB9}" type="slidenum">
              <a:rPr lang="en-US" smtClean="0"/>
              <a:t>‹#›</a:t>
            </a:fld>
            <a:endParaRPr lang="en-US"/>
          </a:p>
        </p:txBody>
      </p:sp>
    </p:spTree>
    <p:extLst>
      <p:ext uri="{BB962C8B-B14F-4D97-AF65-F5344CB8AC3E}">
        <p14:creationId xmlns:p14="http://schemas.microsoft.com/office/powerpoint/2010/main" val="2756420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512FD-632E-4550-B2FD-234B1C613AC5}" type="datetimeFigureOut">
              <a:rPr lang="en-US" smtClean="0"/>
              <a:t>4/18/2019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805733-F791-4674-B850-A76350257CB9}" type="slidenum">
              <a:rPr lang="en-US" smtClean="0"/>
              <a:t>‹#›</a:t>
            </a:fld>
            <a:endParaRPr lang="en-US"/>
          </a:p>
        </p:txBody>
      </p:sp>
    </p:spTree>
    <p:extLst>
      <p:ext uri="{BB962C8B-B14F-4D97-AF65-F5344CB8AC3E}">
        <p14:creationId xmlns:p14="http://schemas.microsoft.com/office/powerpoint/2010/main" val="4063080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6512FD-632E-4550-B2FD-234B1C613AC5}"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05733-F791-4674-B850-A76350257CB9}" type="slidenum">
              <a:rPr lang="en-US" smtClean="0"/>
              <a:t>‹#›</a:t>
            </a:fld>
            <a:endParaRPr lang="en-US"/>
          </a:p>
        </p:txBody>
      </p:sp>
    </p:spTree>
    <p:extLst>
      <p:ext uri="{BB962C8B-B14F-4D97-AF65-F5344CB8AC3E}">
        <p14:creationId xmlns:p14="http://schemas.microsoft.com/office/powerpoint/2010/main" val="4117754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6512FD-632E-4550-B2FD-234B1C613AC5}"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05733-F791-4674-B850-A76350257CB9}" type="slidenum">
              <a:rPr lang="en-US" smtClean="0"/>
              <a:t>‹#›</a:t>
            </a:fld>
            <a:endParaRPr lang="en-US"/>
          </a:p>
        </p:txBody>
      </p:sp>
    </p:spTree>
    <p:extLst>
      <p:ext uri="{BB962C8B-B14F-4D97-AF65-F5344CB8AC3E}">
        <p14:creationId xmlns:p14="http://schemas.microsoft.com/office/powerpoint/2010/main" val="1106596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6512FD-632E-4550-B2FD-234B1C613AC5}" type="datetimeFigureOut">
              <a:rPr lang="en-US" smtClean="0"/>
              <a:t>4/18/2019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805733-F791-4674-B850-A76350257CB9}" type="slidenum">
              <a:rPr lang="en-US" smtClean="0"/>
              <a:t>‹#›</a:t>
            </a:fld>
            <a:endParaRPr lang="en-US"/>
          </a:p>
        </p:txBody>
      </p:sp>
    </p:spTree>
    <p:extLst>
      <p:ext uri="{BB962C8B-B14F-4D97-AF65-F5344CB8AC3E}">
        <p14:creationId xmlns:p14="http://schemas.microsoft.com/office/powerpoint/2010/main" val="3908844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Policy and Regulation Update</a:t>
            </a:r>
            <a:endParaRPr lang="en-US" dirty="0"/>
          </a:p>
        </p:txBody>
      </p:sp>
      <p:sp>
        <p:nvSpPr>
          <p:cNvPr id="3" name="Subtitle 2"/>
          <p:cNvSpPr>
            <a:spLocks noGrp="1"/>
          </p:cNvSpPr>
          <p:nvPr>
            <p:ph type="subTitle" idx="1"/>
          </p:nvPr>
        </p:nvSpPr>
        <p:spPr/>
        <p:txBody>
          <a:bodyPr>
            <a:normAutofit/>
          </a:bodyPr>
          <a:lstStyle/>
          <a:p>
            <a:r>
              <a:rPr lang="en-US" dirty="0" smtClean="0"/>
              <a:t>2019 RAISE Summit</a:t>
            </a:r>
          </a:p>
          <a:p>
            <a:r>
              <a:rPr lang="en-US" dirty="0" smtClean="0"/>
              <a:t>Ron Hager, NDRN Managing Attorney</a:t>
            </a:r>
          </a:p>
          <a:p>
            <a:r>
              <a:rPr lang="en-US" dirty="0" smtClean="0"/>
              <a:t>May 6, 2019</a:t>
            </a:r>
            <a:endParaRPr lang="en-US" dirty="0"/>
          </a:p>
        </p:txBody>
      </p:sp>
    </p:spTree>
    <p:extLst>
      <p:ext uri="{BB962C8B-B14F-4D97-AF65-F5344CB8AC3E}">
        <p14:creationId xmlns:p14="http://schemas.microsoft.com/office/powerpoint/2010/main" val="2508575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Raise the Wage Act of 2019</a:t>
            </a:r>
            <a:endParaRPr lang="en-US" dirty="0"/>
          </a:p>
        </p:txBody>
      </p:sp>
      <p:sp>
        <p:nvSpPr>
          <p:cNvPr id="3" name="Content Placeholder 2"/>
          <p:cNvSpPr>
            <a:spLocks noGrp="1"/>
          </p:cNvSpPr>
          <p:nvPr>
            <p:ph idx="1"/>
          </p:nvPr>
        </p:nvSpPr>
        <p:spPr/>
        <p:txBody>
          <a:bodyPr>
            <a:normAutofit/>
          </a:bodyPr>
          <a:lstStyle/>
          <a:p>
            <a:r>
              <a:rPr lang="en-US" dirty="0" smtClean="0"/>
              <a:t>Gradually raise federal minimum wage from $7.25 to $15 over next six years</a:t>
            </a:r>
          </a:p>
          <a:p>
            <a:r>
              <a:rPr lang="en-US" dirty="0" smtClean="0"/>
              <a:t>Index future increases in federal minimum wage to median wage growth</a:t>
            </a:r>
          </a:p>
          <a:p>
            <a:r>
              <a:rPr lang="en-US" dirty="0" smtClean="0"/>
              <a:t>Guarantees tipped workers are paid at least full federal minimum wage</a:t>
            </a:r>
          </a:p>
          <a:p>
            <a:r>
              <a:rPr lang="en-US" dirty="0" smtClean="0"/>
              <a:t>Guarantees teen workers are paid at least full federal minimum wage</a:t>
            </a:r>
          </a:p>
          <a:p>
            <a:r>
              <a:rPr lang="en-US" dirty="0" smtClean="0"/>
              <a:t>Ends subminimum wage certificates for individuals with disabilities</a:t>
            </a:r>
            <a:endParaRPr lang="en-US" dirty="0"/>
          </a:p>
        </p:txBody>
      </p:sp>
    </p:spTree>
    <p:extLst>
      <p:ext uri="{BB962C8B-B14F-4D97-AF65-F5344CB8AC3E}">
        <p14:creationId xmlns:p14="http://schemas.microsoft.com/office/powerpoint/2010/main" val="422294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Transformation to Competitive Employment Act</a:t>
            </a:r>
            <a:endParaRPr lang="en-US" sz="4000" dirty="0"/>
          </a:p>
        </p:txBody>
      </p:sp>
      <p:sp>
        <p:nvSpPr>
          <p:cNvPr id="3" name="Content Placeholder 2"/>
          <p:cNvSpPr>
            <a:spLocks noGrp="1"/>
          </p:cNvSpPr>
          <p:nvPr>
            <p:ph idx="1"/>
          </p:nvPr>
        </p:nvSpPr>
        <p:spPr/>
        <p:txBody>
          <a:bodyPr>
            <a:normAutofit/>
          </a:bodyPr>
          <a:lstStyle/>
          <a:p>
            <a:r>
              <a:rPr lang="en-US" dirty="0" smtClean="0"/>
              <a:t>Create competitive state grant program to assist states to transition all 14(c) certificate holders to models that support competitive, integrated employment for individuals with disabilities</a:t>
            </a:r>
          </a:p>
          <a:p>
            <a:r>
              <a:rPr lang="en-US" dirty="0" smtClean="0"/>
              <a:t>Create competitive grant program for current 14(c) certificate holders, located in states that do not apply for state grant, to transition their business models to support individuals with disabilities in competitive, integrated employment</a:t>
            </a:r>
          </a:p>
          <a:p>
            <a:r>
              <a:rPr lang="en-US" dirty="0" smtClean="0"/>
              <a:t>Immediately freeze issuance of any new 14(c) certificates by DOL, and phase out the use of existing 14(c) certificates over 6 years until employees are paid federal minimum wage</a:t>
            </a:r>
            <a:endParaRPr lang="en-US" dirty="0"/>
          </a:p>
        </p:txBody>
      </p:sp>
    </p:spTree>
    <p:extLst>
      <p:ext uri="{BB962C8B-B14F-4D97-AF65-F5344CB8AC3E}">
        <p14:creationId xmlns:p14="http://schemas.microsoft.com/office/powerpoint/2010/main" val="1274025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Transformation to Competitive Employment Act</a:t>
            </a:r>
          </a:p>
        </p:txBody>
      </p:sp>
      <p:sp>
        <p:nvSpPr>
          <p:cNvPr id="3" name="Content Placeholder 2"/>
          <p:cNvSpPr>
            <a:spLocks noGrp="1"/>
          </p:cNvSpPr>
          <p:nvPr>
            <p:ph idx="1"/>
          </p:nvPr>
        </p:nvSpPr>
        <p:spPr/>
        <p:txBody>
          <a:bodyPr>
            <a:normAutofit/>
          </a:bodyPr>
          <a:lstStyle/>
          <a:p>
            <a:r>
              <a:rPr lang="en-US" dirty="0" smtClean="0"/>
              <a:t>Establish TA center to support all entities, even those not receiving transformation grants, to transition to competitive integrated employment</a:t>
            </a:r>
          </a:p>
          <a:p>
            <a:r>
              <a:rPr lang="en-US" dirty="0" smtClean="0"/>
              <a:t>TA center, funded by DOL, tasked with disseminating information about best practices, lessons learned, and models for transition to all entities transitioning to competitive, integrated employment</a:t>
            </a:r>
          </a:p>
          <a:p>
            <a:r>
              <a:rPr lang="en-US" dirty="0" smtClean="0"/>
              <a:t>Require reporting and evaluation on progress of creating and expanding service delivery structure to support workers with disabilities in competitive integrated settings and inclusive wraparound services they receive when not working</a:t>
            </a:r>
            <a:endParaRPr lang="en-US" dirty="0"/>
          </a:p>
        </p:txBody>
      </p:sp>
    </p:spTree>
    <p:extLst>
      <p:ext uri="{BB962C8B-B14F-4D97-AF65-F5344CB8AC3E}">
        <p14:creationId xmlns:p14="http://schemas.microsoft.com/office/powerpoint/2010/main" val="901364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All Students Safe Act</a:t>
            </a:r>
            <a:endParaRPr lang="en-US" dirty="0"/>
          </a:p>
        </p:txBody>
      </p:sp>
      <p:sp>
        <p:nvSpPr>
          <p:cNvPr id="3" name="Content Placeholder 2"/>
          <p:cNvSpPr>
            <a:spLocks noGrp="1"/>
          </p:cNvSpPr>
          <p:nvPr>
            <p:ph idx="1"/>
          </p:nvPr>
        </p:nvSpPr>
        <p:spPr/>
        <p:txBody>
          <a:bodyPr/>
          <a:lstStyle/>
          <a:p>
            <a:r>
              <a:rPr lang="en-US" dirty="0" smtClean="0"/>
              <a:t>Introduced last Congress</a:t>
            </a:r>
          </a:p>
          <a:p>
            <a:r>
              <a:rPr lang="en-US" dirty="0" smtClean="0"/>
              <a:t>Expected to be re-introduced this Congress</a:t>
            </a:r>
          </a:p>
          <a:p>
            <a:r>
              <a:rPr lang="en-US" dirty="0" smtClean="0"/>
              <a:t>Eliminates use of seclusion</a:t>
            </a:r>
          </a:p>
          <a:p>
            <a:r>
              <a:rPr lang="en-US" dirty="0" smtClean="0"/>
              <a:t>Limits use of restraint to preventing serious physical injury to self or others</a:t>
            </a:r>
          </a:p>
          <a:p>
            <a:r>
              <a:rPr lang="en-US" dirty="0" smtClean="0"/>
              <a:t>Requires parental notification and debriefing</a:t>
            </a:r>
          </a:p>
          <a:p>
            <a:r>
              <a:rPr lang="en-US" dirty="0" smtClean="0"/>
              <a:t>Data collection</a:t>
            </a:r>
          </a:p>
          <a:p>
            <a:r>
              <a:rPr lang="en-US" dirty="0" smtClean="0"/>
              <a:t>Resources for staff development</a:t>
            </a:r>
          </a:p>
          <a:p>
            <a:endParaRPr lang="en-US" dirty="0"/>
          </a:p>
        </p:txBody>
      </p:sp>
    </p:spTree>
    <p:extLst>
      <p:ext uri="{BB962C8B-B14F-4D97-AF65-F5344CB8AC3E}">
        <p14:creationId xmlns:p14="http://schemas.microsoft.com/office/powerpoint/2010/main" val="4258663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Access to Higher </a:t>
            </a:r>
            <a:r>
              <a:rPr lang="en-US" dirty="0" smtClean="0"/>
              <a:t>Education Act</a:t>
            </a:r>
            <a:endParaRPr lang="en-US" dirty="0"/>
          </a:p>
        </p:txBody>
      </p:sp>
      <p:sp>
        <p:nvSpPr>
          <p:cNvPr id="3" name="Content Placeholder 2"/>
          <p:cNvSpPr>
            <a:spLocks noGrp="1"/>
          </p:cNvSpPr>
          <p:nvPr>
            <p:ph idx="1"/>
          </p:nvPr>
        </p:nvSpPr>
        <p:spPr/>
        <p:txBody>
          <a:bodyPr>
            <a:normAutofit/>
          </a:bodyPr>
          <a:lstStyle/>
          <a:p>
            <a:r>
              <a:rPr lang="en-US" dirty="0" smtClean="0"/>
              <a:t>Included within larger higher education reauthorization bill in last Congress</a:t>
            </a:r>
          </a:p>
          <a:p>
            <a:r>
              <a:rPr lang="en-US" dirty="0" smtClean="0"/>
              <a:t>Competitive </a:t>
            </a:r>
            <a:r>
              <a:rPr lang="en-US" dirty="0"/>
              <a:t>grants </a:t>
            </a:r>
            <a:r>
              <a:rPr lang="en-US" dirty="0" smtClean="0"/>
              <a:t>to </a:t>
            </a:r>
            <a:r>
              <a:rPr lang="en-US" dirty="0"/>
              <a:t>train faculty, staff, and administrators in teaching methods and strategies, implementing accommodations, effective transition practices, distance learning, and career pathway </a:t>
            </a:r>
            <a:r>
              <a:rPr lang="en-US" dirty="0" smtClean="0"/>
              <a:t>guidance</a:t>
            </a:r>
          </a:p>
          <a:p>
            <a:r>
              <a:rPr lang="en-US" dirty="0" smtClean="0"/>
              <a:t>Requires office </a:t>
            </a:r>
            <a:r>
              <a:rPr lang="en-US" dirty="0"/>
              <a:t>of accessibility and outlines responsibilities of that </a:t>
            </a:r>
            <a:r>
              <a:rPr lang="en-US" dirty="0" smtClean="0"/>
              <a:t>office, including </a:t>
            </a:r>
            <a:r>
              <a:rPr lang="en-US" dirty="0"/>
              <a:t>transparency and dissemination of information related to accommodations and adopting policies that support students with disabilities in obtaining accommodations</a:t>
            </a:r>
            <a:endParaRPr lang="en-US" dirty="0"/>
          </a:p>
        </p:txBody>
      </p:sp>
    </p:spTree>
    <p:extLst>
      <p:ext uri="{BB962C8B-B14F-4D97-AF65-F5344CB8AC3E}">
        <p14:creationId xmlns:p14="http://schemas.microsoft.com/office/powerpoint/2010/main" val="3048803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Improving Access to Higher Education Act</a:t>
            </a:r>
          </a:p>
        </p:txBody>
      </p:sp>
      <p:sp>
        <p:nvSpPr>
          <p:cNvPr id="3" name="Content Placeholder 2"/>
          <p:cNvSpPr>
            <a:spLocks noGrp="1"/>
          </p:cNvSpPr>
          <p:nvPr>
            <p:ph idx="1"/>
          </p:nvPr>
        </p:nvSpPr>
        <p:spPr/>
        <p:txBody>
          <a:bodyPr/>
          <a:lstStyle/>
          <a:p>
            <a:r>
              <a:rPr lang="en-US" dirty="0" smtClean="0"/>
              <a:t>New </a:t>
            </a:r>
            <a:r>
              <a:rPr lang="en-US" dirty="0"/>
              <a:t>grant program to implement </a:t>
            </a:r>
            <a:r>
              <a:rPr lang="en-US" dirty="0" smtClean="0"/>
              <a:t>UDL </a:t>
            </a:r>
            <a:r>
              <a:rPr lang="en-US" dirty="0"/>
              <a:t>across </a:t>
            </a:r>
            <a:r>
              <a:rPr lang="en-US" dirty="0" smtClean="0"/>
              <a:t>entire </a:t>
            </a:r>
            <a:r>
              <a:rPr lang="en-US" dirty="0"/>
              <a:t>institution or within a distance learning program, making all aspects of college more accessible for students with </a:t>
            </a:r>
            <a:r>
              <a:rPr lang="en-US" dirty="0" smtClean="0"/>
              <a:t>disabilities</a:t>
            </a:r>
          </a:p>
          <a:p>
            <a:r>
              <a:rPr lang="en-US" dirty="0" smtClean="0"/>
              <a:t>Commission </a:t>
            </a:r>
            <a:r>
              <a:rPr lang="en-US" dirty="0"/>
              <a:t>to develop guidelines </a:t>
            </a:r>
            <a:r>
              <a:rPr lang="en-US" dirty="0" smtClean="0"/>
              <a:t>to </a:t>
            </a:r>
            <a:r>
              <a:rPr lang="en-US" dirty="0"/>
              <a:t>provide high-quality instructional materials and technologies to students with disabilities, especially students who are blind or have vision </a:t>
            </a:r>
            <a:r>
              <a:rPr lang="en-US" dirty="0" smtClean="0"/>
              <a:t>loss</a:t>
            </a:r>
          </a:p>
          <a:p>
            <a:r>
              <a:rPr lang="en-US" dirty="0"/>
              <a:t>Expand Higher Education Options for Students with Intellectual </a:t>
            </a:r>
            <a:r>
              <a:rPr lang="en-US" dirty="0" smtClean="0"/>
              <a:t>Disabilities</a:t>
            </a:r>
          </a:p>
          <a:p>
            <a:r>
              <a:rPr lang="en-US"/>
              <a:t>Improve Data Collection and Closed </a:t>
            </a:r>
            <a:r>
              <a:rPr lang="en-US"/>
              <a:t>Captioning </a:t>
            </a:r>
            <a:r>
              <a:rPr lang="en-US" smtClean="0"/>
              <a:t>Training</a:t>
            </a:r>
            <a:endParaRPr lang="en-US" dirty="0"/>
          </a:p>
        </p:txBody>
      </p:sp>
    </p:spTree>
    <p:extLst>
      <p:ext uri="{BB962C8B-B14F-4D97-AF65-F5344CB8AC3E}">
        <p14:creationId xmlns:p14="http://schemas.microsoft.com/office/powerpoint/2010/main" val="4164973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Competitive Integrated Employment Regulation</a:t>
            </a:r>
            <a:endParaRPr lang="en-US" sz="4000" dirty="0"/>
          </a:p>
        </p:txBody>
      </p:sp>
      <p:sp>
        <p:nvSpPr>
          <p:cNvPr id="3" name="Content Placeholder 2"/>
          <p:cNvSpPr>
            <a:spLocks noGrp="1"/>
          </p:cNvSpPr>
          <p:nvPr>
            <p:ph idx="1"/>
          </p:nvPr>
        </p:nvSpPr>
        <p:spPr/>
        <p:txBody>
          <a:bodyPr/>
          <a:lstStyle/>
          <a:p>
            <a:r>
              <a:rPr lang="en-US" dirty="0" smtClean="0"/>
              <a:t>Included as part of WIOA implementing regulations in 2016</a:t>
            </a:r>
          </a:p>
          <a:p>
            <a:r>
              <a:rPr lang="en-US" dirty="0" smtClean="0"/>
              <a:t>Effort to get ED to revise definition of “integrated”</a:t>
            </a:r>
          </a:p>
          <a:p>
            <a:r>
              <a:rPr lang="en-US" dirty="0" smtClean="0"/>
              <a:t>Currently requires full integration with workers without disabilities in all phases of work</a:t>
            </a:r>
          </a:p>
          <a:p>
            <a:r>
              <a:rPr lang="en-US" dirty="0" smtClean="0"/>
              <a:t>Does not allow disability only work units</a:t>
            </a:r>
          </a:p>
          <a:p>
            <a:r>
              <a:rPr lang="en-US" dirty="0" smtClean="0"/>
              <a:t>Must be at a location typically found in the community</a:t>
            </a:r>
            <a:endParaRPr lang="en-US" dirty="0"/>
          </a:p>
        </p:txBody>
      </p:sp>
    </p:spTree>
    <p:extLst>
      <p:ext uri="{BB962C8B-B14F-4D97-AF65-F5344CB8AC3E}">
        <p14:creationId xmlns:p14="http://schemas.microsoft.com/office/powerpoint/2010/main" val="4093554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516</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Policy and Regulation Update</vt:lpstr>
      <vt:lpstr>The Raise the Wage Act of 2019</vt:lpstr>
      <vt:lpstr>Transformation to Competitive Employment Act</vt:lpstr>
      <vt:lpstr>Transformation to Competitive Employment Act</vt:lpstr>
      <vt:lpstr>Keeping All Students Safe Act</vt:lpstr>
      <vt:lpstr>Improving Access to Higher Education Act</vt:lpstr>
      <vt:lpstr>Improving Access to Higher Education Act</vt:lpstr>
      <vt:lpstr>Competitive Integrated Employment Regulation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and Regulation Update</dc:title>
  <dc:creator>Ron Hager</dc:creator>
  <cp:lastModifiedBy>Ron Hager</cp:lastModifiedBy>
  <cp:revision>7</cp:revision>
  <dcterms:created xsi:type="dcterms:W3CDTF">2019-04-18T17:02:26Z</dcterms:created>
  <dcterms:modified xsi:type="dcterms:W3CDTF">2019-04-18T17:56:05Z</dcterms:modified>
</cp:coreProperties>
</file>