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9"/>
  </p:notesMasterIdLst>
  <p:sldIdLst>
    <p:sldId id="256" r:id="rId2"/>
    <p:sldId id="258" r:id="rId3"/>
    <p:sldId id="261" r:id="rId4"/>
    <p:sldId id="262" r:id="rId5"/>
    <p:sldId id="264" r:id="rId6"/>
    <p:sldId id="265" r:id="rId7"/>
    <p:sldId id="268" r:id="rId8"/>
  </p:sldIdLst>
  <p:sldSz cx="12192000" cy="6858000"/>
  <p:notesSz cx="6858000" cy="9144000"/>
  <p:embeddedFontLst>
    <p:embeddedFont>
      <p:font typeface="Arial Black" panose="020B0A04020102020204" pitchFamily="34" charset="0"/>
      <p:regular r:id="rId10"/>
      <p:bold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While the focus is on youth with ID/DD and we have specific goals targeted to that group, we are focusing on increasing employment opportunities for all PWDs.  What is systems change? To first accept, this we have to realize that we have a broken system. We have a system focused on deficits and not focused on strengths.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Funded by Administration for Community Living  (logo pictured)</a:t>
            </a:r>
            <a:endParaRPr/>
          </a:p>
        </p:txBody>
      </p:sp>
      <p:sp>
        <p:nvSpPr>
          <p:cNvPr id="180" name="Google Shape;1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Pilot program: Meeting monthly and collecting data -work experiences -referrals to VR and DDSN</a:t>
            </a:r>
            <a:endParaRPr/>
          </a:p>
          <a:p>
            <a:pPr marL="0" lvl="0" indent="0" algn="l" rtl="0">
              <a:spcBef>
                <a:spcPts val="0"/>
              </a:spcBef>
              <a:spcAft>
                <a:spcPts val="0"/>
              </a:spcAft>
              <a:buClr>
                <a:schemeClr val="dk1"/>
              </a:buClr>
              <a:buSzPts val="1200"/>
              <a:buFont typeface="Calibri"/>
              <a:buNone/>
            </a:pPr>
            <a:r>
              <a:rPr lang="en-US"/>
              <a:t>	-Flow of Services to point back to responsibilities and expectations. </a:t>
            </a:r>
            <a:endParaRPr/>
          </a:p>
          <a:p>
            <a:pPr marL="0" marR="0" lvl="0" indent="0" algn="l" rtl="0">
              <a:lnSpc>
                <a:spcPct val="100000"/>
              </a:lnSpc>
              <a:spcBef>
                <a:spcPts val="0"/>
              </a:spcBef>
              <a:spcAft>
                <a:spcPts val="0"/>
              </a:spcAft>
              <a:buClr>
                <a:schemeClr val="dk1"/>
              </a:buClr>
              <a:buSzPts val="1200"/>
              <a:buFont typeface="Calibri"/>
              <a:buNone/>
            </a:pPr>
            <a:r>
              <a:rPr lang="en-US"/>
              <a:t>During year 1 of the pilot program, we saw a 108% increase (15 out of 27 pilot students) in Berkley involved in competitive employment experiences. a 650% increase (15 out of 37 pilot students) in Richland involved in competitive employment experiences.  </a:t>
            </a:r>
            <a:endParaRPr b="0"/>
          </a:p>
          <a:p>
            <a:pPr marL="0" lvl="0" indent="0" algn="l" rtl="0">
              <a:spcBef>
                <a:spcPts val="0"/>
              </a:spcBef>
              <a:spcAft>
                <a:spcPts val="0"/>
              </a:spcAft>
              <a:buNone/>
            </a:pPr>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12 trainings to a variety of educators, service providers, and state agencies on the principles and practices of Employment First and best practices for EF. </a:t>
            </a:r>
            <a:endParaRPr/>
          </a:p>
          <a:p>
            <a:pPr marL="0" lvl="0" indent="0" algn="l" rtl="0">
              <a:spcBef>
                <a:spcPts val="0"/>
              </a:spcBef>
              <a:spcAft>
                <a:spcPts val="0"/>
              </a:spcAft>
              <a:buNone/>
            </a:pPr>
            <a:endParaRPr/>
          </a:p>
          <a:p>
            <a:pPr marL="0" lvl="0" indent="0" algn="l" rtl="0">
              <a:spcBef>
                <a:spcPts val="0"/>
              </a:spcBef>
              <a:spcAft>
                <a:spcPts val="0"/>
              </a:spcAft>
              <a:buNone/>
            </a:pPr>
            <a:r>
              <a:rPr lang="en-US"/>
              <a:t>SC APSE chapter-final stages of developing fully charted chapter. Currently 8 board members and over 30 chapter members. </a:t>
            </a:r>
            <a:endParaRPr/>
          </a:p>
          <a:p>
            <a:pPr marL="0" lvl="0" indent="0" algn="l" rtl="0">
              <a:spcBef>
                <a:spcPts val="0"/>
              </a:spcBef>
              <a:spcAft>
                <a:spcPts val="0"/>
              </a:spcAft>
              <a:buNone/>
            </a:pPr>
            <a:endParaRPr/>
          </a:p>
          <a:p>
            <a:pPr marL="0" lvl="0" indent="0" algn="l" rtl="0">
              <a:spcBef>
                <a:spcPts val="0"/>
              </a:spcBef>
              <a:spcAft>
                <a:spcPts val="0"/>
              </a:spcAft>
              <a:buNone/>
            </a:pPr>
            <a:r>
              <a:rPr lang="en-US"/>
              <a:t>EF legislation-introduced in April 2017. Revised in the third reading. Now a study committee to determine if permanent legislation is needed. Report due 5/1/2019. </a:t>
            </a:r>
            <a:endParaRPr/>
          </a:p>
          <a:p>
            <a:pPr marL="0" lvl="0" indent="0" algn="l" rtl="0">
              <a:spcBef>
                <a:spcPts val="0"/>
              </a:spcBef>
              <a:spcAft>
                <a:spcPts val="0"/>
              </a:spcAft>
              <a:buNone/>
            </a:pPr>
            <a:endParaRPr/>
          </a:p>
          <a:p>
            <a:pPr marL="0" lvl="0" indent="0" algn="l" rtl="0">
              <a:spcBef>
                <a:spcPts val="0"/>
              </a:spcBef>
              <a:spcAft>
                <a:spcPts val="0"/>
              </a:spcAft>
              <a:buNone/>
            </a:pPr>
            <a:r>
              <a:rPr lang="en-US"/>
              <a:t>Last year, added SDM as a part of SCEFI as we know guardianship can limit employment opportunities. As a part of SCEFI, currently 23 families received one-on-one counseling and 241 professionals and family members attended training about alternatives to guardianship. </a:t>
            </a:r>
            <a:endParaRPr/>
          </a:p>
        </p:txBody>
      </p:sp>
      <p:sp>
        <p:nvSpPr>
          <p:cNvPr id="226" name="Google Shape;2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Hire Me SC logo: Blue and green. I in Hire is a arrow pointing up and SC has the outline of South Carolina behind it.  </a:t>
            </a:r>
            <a:endParaRPr/>
          </a:p>
          <a:p>
            <a:pPr marL="0" lvl="0" indent="0" algn="l" rtl="0">
              <a:spcBef>
                <a:spcPts val="0"/>
              </a:spcBef>
              <a:spcAft>
                <a:spcPts val="0"/>
              </a:spcAft>
              <a:buNone/>
            </a:pPr>
            <a:r>
              <a:rPr lang="en-US"/>
              <a:t>Photo: Karl’s billboard which says Don’t limit me based on my disability.</a:t>
            </a:r>
            <a:endParaRPr/>
          </a:p>
          <a:p>
            <a:pPr marL="0" lvl="0" indent="0" algn="l" rtl="0">
              <a:spcBef>
                <a:spcPts val="0"/>
              </a:spcBef>
              <a:spcAft>
                <a:spcPts val="0"/>
              </a:spcAft>
              <a:buNone/>
            </a:pPr>
            <a:r>
              <a:rPr lang="en-US"/>
              <a:t>Stats are as of end of 2018. Billboards purchased for a month, many left up after a month. 2.9 million guaranteed impressions and estimated overall media impression of 5.8</a:t>
            </a:r>
            <a:endParaRPr/>
          </a:p>
          <a:p>
            <a:pPr marL="0" lvl="0" indent="0" algn="l" rtl="0">
              <a:spcBef>
                <a:spcPts val="0"/>
              </a:spcBef>
              <a:spcAft>
                <a:spcPts val="0"/>
              </a:spcAft>
              <a:buNone/>
            </a:pPr>
            <a:r>
              <a:rPr lang="en-US"/>
              <a:t>Website-unique visitors 2,224. Most visited pages: home, job seekers, and events. Majority of folks visiting site from SC (Columbia, Greenville)</a:t>
            </a:r>
            <a:endParaRPr/>
          </a:p>
          <a:p>
            <a:pPr marL="0" lvl="0" indent="0" algn="l" rtl="0">
              <a:spcBef>
                <a:spcPts val="0"/>
              </a:spcBef>
              <a:spcAft>
                <a:spcPts val="0"/>
              </a:spcAft>
              <a:buNone/>
            </a:pPr>
            <a:r>
              <a:rPr lang="en-US"/>
              <a:t>New marketing materials: rack cards and Hire Me SC signs</a:t>
            </a:r>
            <a:endParaRPr/>
          </a:p>
          <a:p>
            <a:pPr marL="0" lvl="0" indent="0" algn="l" rtl="0">
              <a:spcBef>
                <a:spcPts val="0"/>
              </a:spcBef>
              <a:spcAft>
                <a:spcPts val="0"/>
              </a:spcAft>
              <a:buNone/>
            </a:pPr>
            <a:r>
              <a:rPr lang="en-US"/>
              <a:t>Focused media outreach in Columbia. Several news articles and live tv spots about Hire Me SC.  Highlights: ABD with Curtis Wilson, WIS Talk of the Town, WACH Fox “Good Day Columbia”, Carolina News and Reporter. </a:t>
            </a:r>
            <a:endParaRPr/>
          </a:p>
          <a:p>
            <a:pPr marL="0" lvl="0" indent="0" algn="l" rtl="0">
              <a:spcBef>
                <a:spcPts val="0"/>
              </a:spcBef>
              <a:spcAft>
                <a:spcPts val="0"/>
              </a:spcAft>
              <a:buNone/>
            </a:pPr>
            <a:endParaRPr/>
          </a:p>
        </p:txBody>
      </p:sp>
      <p:sp>
        <p:nvSpPr>
          <p:cNvPr id="248" name="Google Shape;24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269 employers (through 20 trainings) trained on engaging people with disabilities in employment. Discuss benefits of employing PWDs, ADA, accommodations, . Recently approved for 1 hour of SHRM and 1 hour of HRCI credit. </a:t>
            </a:r>
            <a:endParaRPr/>
          </a:p>
          <a:p>
            <a:pPr marL="0" lvl="0" indent="0" algn="l" rtl="0">
              <a:spcBef>
                <a:spcPts val="0"/>
              </a:spcBef>
              <a:spcAft>
                <a:spcPts val="0"/>
              </a:spcAft>
              <a:buNone/>
            </a:pPr>
            <a:r>
              <a:rPr lang="en-US"/>
              <a:t>Assisted Beginnings SC with changing their EEOC statement and adding language about the availability of job accommodations. </a:t>
            </a:r>
            <a:endParaRPr/>
          </a:p>
          <a:p>
            <a:pPr marL="0" lvl="0" indent="0" algn="l" rtl="0">
              <a:spcBef>
                <a:spcPts val="0"/>
              </a:spcBef>
              <a:spcAft>
                <a:spcPts val="0"/>
              </a:spcAft>
              <a:buNone/>
            </a:pPr>
            <a:r>
              <a:rPr lang="en-US"/>
              <a:t>Hosted 3 employer summit. Averages about 70 employers. Held in October to celebrate NDEAM. </a:t>
            </a:r>
            <a:endParaRPr/>
          </a:p>
          <a:p>
            <a:pPr marL="0" lvl="0" indent="0" algn="l" rtl="0">
              <a:spcBef>
                <a:spcPts val="0"/>
              </a:spcBef>
              <a:spcAft>
                <a:spcPts val="0"/>
              </a:spcAft>
              <a:buNone/>
            </a:pPr>
            <a:r>
              <a:rPr lang="en-US"/>
              <a:t>Provided technical assistance to 7 employers to implement or change their policies to increase hiring of people with disabilities. </a:t>
            </a:r>
            <a:endParaRPr/>
          </a:p>
        </p:txBody>
      </p:sp>
      <p:sp>
        <p:nvSpPr>
          <p:cNvPr id="257" name="Google Shape;2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Photo: guy with his hand on his face with question marks around his head. </a:t>
            </a:r>
            <a:endParaRPr/>
          </a:p>
        </p:txBody>
      </p:sp>
      <p:sp>
        <p:nvSpPr>
          <p:cNvPr id="289" name="Google Shape;2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a:extLst>
              <a:ext uri="{C183D7F6-B498-43B3-948B-1728B52AA6E4}">
                <adec:decorative xmlns:adec="http://schemas.microsoft.com/office/drawing/2017/decorative" val="1"/>
              </a:ext>
            </a:extLst>
          </p:cNvPr>
          <p:cNvSpPr/>
          <p:nvPr/>
        </p:nvSpPr>
        <p:spPr>
          <a:xfrm>
            <a:off x="0" y="2931735"/>
            <a:ext cx="12192000" cy="3926263"/>
          </a:xfrm>
          <a:prstGeom prst="rect">
            <a:avLst/>
          </a:prstGeom>
          <a:solidFill>
            <a:srgbClr val="CFF1FD"/>
          </a:solidFill>
          <a:ln w="12700" cap="flat" cmpd="sng">
            <a:solidFill>
              <a:srgbClr val="CFF1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25"/>
          <p:cNvSpPr txBox="1">
            <a:spLocks noGrp="1"/>
          </p:cNvSpPr>
          <p:nvPr>
            <p:ph type="subTitle" idx="1"/>
          </p:nvPr>
        </p:nvSpPr>
        <p:spPr>
          <a:xfrm>
            <a:off x="1524000" y="4907055"/>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a:t>Charlie Walters</a:t>
            </a:r>
            <a:endParaRPr dirty="0"/>
          </a:p>
          <a:p>
            <a:pPr marL="0" lvl="0" indent="0" algn="ctr" rtl="0">
              <a:lnSpc>
                <a:spcPct val="90000"/>
              </a:lnSpc>
              <a:spcBef>
                <a:spcPts val="1000"/>
              </a:spcBef>
              <a:spcAft>
                <a:spcPts val="0"/>
              </a:spcAft>
              <a:buClr>
                <a:schemeClr val="dk1"/>
              </a:buClr>
              <a:buSzPts val="2400"/>
              <a:buNone/>
            </a:pPr>
            <a:r>
              <a:rPr lang="en-US" dirty="0"/>
              <a:t>Director of Transition Programs</a:t>
            </a:r>
            <a:endParaRPr dirty="0"/>
          </a:p>
          <a:p>
            <a:pPr marL="0" lvl="0" indent="0" algn="ctr" rtl="0">
              <a:lnSpc>
                <a:spcPct val="90000"/>
              </a:lnSpc>
              <a:spcBef>
                <a:spcPts val="1000"/>
              </a:spcBef>
              <a:spcAft>
                <a:spcPts val="0"/>
              </a:spcAft>
              <a:buClr>
                <a:schemeClr val="dk1"/>
              </a:buClr>
              <a:buSzPts val="2400"/>
              <a:buNone/>
            </a:pPr>
            <a:r>
              <a:rPr lang="en-US" dirty="0"/>
              <a:t>Able SC</a:t>
            </a:r>
            <a:endParaRPr dirty="0"/>
          </a:p>
        </p:txBody>
      </p:sp>
      <p:sp>
        <p:nvSpPr>
          <p:cNvPr id="165" name="Google Shape;165;p25"/>
          <p:cNvSpPr txBox="1">
            <a:spLocks noGrp="1"/>
          </p:cNvSpPr>
          <p:nvPr>
            <p:ph type="ctrTitle"/>
          </p:nvPr>
        </p:nvSpPr>
        <p:spPr>
          <a:xfrm>
            <a:off x="1524000" y="2090029"/>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dirty="0"/>
              <a:t>The SC Employment First Initiative: </a:t>
            </a:r>
            <a:br>
              <a:rPr lang="en-US" sz="4000" b="1" dirty="0"/>
            </a:br>
            <a:r>
              <a:rPr lang="en-US" sz="4000" b="1" dirty="0"/>
              <a:t>An Overview</a:t>
            </a:r>
            <a:endParaRPr sz="4000" b="1" dirty="0"/>
          </a:p>
        </p:txBody>
      </p:sp>
      <p:pic>
        <p:nvPicPr>
          <p:cNvPr id="167" name="Google Shape;167;p25" descr="The logo for the HireMeSC campaign "/>
          <p:cNvPicPr preferRelativeResize="0"/>
          <p:nvPr/>
        </p:nvPicPr>
        <p:blipFill rotWithShape="1">
          <a:blip r:embed="rId3">
            <a:alphaModFix/>
          </a:blip>
          <a:srcRect/>
          <a:stretch/>
        </p:blipFill>
        <p:spPr>
          <a:xfrm>
            <a:off x="837744" y="295183"/>
            <a:ext cx="10516511" cy="259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2192000" cy="1728952"/>
          </a:xfrm>
          <a:prstGeom prst="rect">
            <a:avLst/>
          </a:prstGeom>
          <a:noFill/>
          <a:ln>
            <a:noFill/>
          </a:ln>
        </p:spPr>
      </p:pic>
      <p:pic>
        <p:nvPicPr>
          <p:cNvPr id="184" name="Google Shape;184;p27" descr="The logo for the Administration on Community Living"/>
          <p:cNvPicPr preferRelativeResize="0">
            <a:picLocks noGrp="1"/>
          </p:cNvPicPr>
          <p:nvPr>
            <p:ph type="body" idx="1"/>
          </p:nvPr>
        </p:nvPicPr>
        <p:blipFill rotWithShape="1">
          <a:blip r:embed="rId4">
            <a:alphaModFix/>
          </a:blip>
          <a:srcRect/>
          <a:stretch/>
        </p:blipFill>
        <p:spPr>
          <a:xfrm>
            <a:off x="4616635" y="5791591"/>
            <a:ext cx="2958730" cy="926984"/>
          </a:xfrm>
          <a:prstGeom prst="rect">
            <a:avLst/>
          </a:prstGeom>
          <a:noFill/>
          <a:ln>
            <a:noFill/>
          </a:ln>
        </p:spPr>
      </p:pic>
      <p:sp>
        <p:nvSpPr>
          <p:cNvPr id="185" name="Google Shape;185;p27"/>
          <p:cNvSpPr/>
          <p:nvPr/>
        </p:nvSpPr>
        <p:spPr>
          <a:xfrm>
            <a:off x="904875" y="2209249"/>
            <a:ext cx="10896600" cy="29414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rgbClr val="000000"/>
                </a:solidFill>
                <a:latin typeface="Calibri"/>
                <a:ea typeface="Calibri"/>
                <a:cs typeface="Calibri"/>
                <a:sym typeface="Calibri"/>
              </a:rPr>
              <a:t>A five year systems-change (and culture change) grant, awarded in September 2016, to increase competitive, integrated employment outcomes for young adults with intellectual and developmental disabilities </a:t>
            </a:r>
            <a:endParaRPr dirty="0"/>
          </a:p>
          <a:p>
            <a:pPr marL="0" marR="0" lvl="0" indent="0" algn="l" rtl="0">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b="0" i="0" u="none" strike="noStrike" cap="none" dirty="0">
                <a:solidFill>
                  <a:srgbClr val="000000"/>
                </a:solidFill>
                <a:latin typeface="Calibri"/>
                <a:ea typeface="Calibri"/>
                <a:cs typeface="Calibri"/>
                <a:sym typeface="Calibri"/>
              </a:rPr>
              <a:t>Collaborative approach to addressing employment barriers with core agencies (our state’s PTI, Family Connection of SC, included </a:t>
            </a:r>
          </a:p>
          <a:p>
            <a:pPr marL="0" marR="0" lvl="0" indent="0" algn="l" rtl="0">
              <a:spcBef>
                <a:spcPts val="0"/>
              </a:spcBef>
              <a:spcAft>
                <a:spcPts val="0"/>
              </a:spcAft>
              <a:buNone/>
            </a:pPr>
            <a:endParaRPr lang="en-US" sz="2400" dirty="0">
              <a:latin typeface="Calibri"/>
              <a:cs typeface="Calibri"/>
              <a:sym typeface="Calibri"/>
            </a:endParaRPr>
          </a:p>
          <a:p>
            <a:pPr marL="0" marR="0" lvl="0" indent="0" algn="l" rtl="0">
              <a:spcBef>
                <a:spcPts val="0"/>
              </a:spcBef>
              <a:spcAft>
                <a:spcPts val="0"/>
              </a:spcAft>
              <a:buNone/>
            </a:pPr>
            <a:r>
              <a:rPr lang="en-US" sz="2400" dirty="0">
                <a:latin typeface="Calibri"/>
                <a:cs typeface="Calibri"/>
                <a:sym typeface="Calibri"/>
              </a:rPr>
              <a:t>Housed within the SC Disability Employment Coalition, an interagency task force on disability employment</a:t>
            </a:r>
            <a:endParaRPr dirty="0"/>
          </a:p>
          <a:p>
            <a:pPr marL="0" marR="0" lvl="0" indent="0" algn="l" rtl="0">
              <a:spcBef>
                <a:spcPts val="0"/>
              </a:spcBef>
              <a:spcAft>
                <a:spcPts val="0"/>
              </a:spcAft>
              <a:buNone/>
            </a:pPr>
            <a:endParaRPr sz="2400" b="0" i="0" u="none" strike="noStrike" cap="none" dirty="0">
              <a:solidFill>
                <a:srgbClr val="000000"/>
              </a:solidFill>
              <a:latin typeface="Calibri"/>
              <a:ea typeface="Calibri"/>
              <a:cs typeface="Calibri"/>
              <a:sym typeface="Calibri"/>
            </a:endParaRPr>
          </a:p>
        </p:txBody>
      </p:sp>
      <p:sp>
        <p:nvSpPr>
          <p:cNvPr id="183" name="Google Shape;183;p27"/>
          <p:cNvSpPr txBox="1">
            <a:spLocks noGrp="1"/>
          </p:cNvSpPr>
          <p:nvPr>
            <p:ph type="title"/>
          </p:nvPr>
        </p:nvSpPr>
        <p:spPr>
          <a:xfrm>
            <a:off x="346843" y="312736"/>
            <a:ext cx="1222353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4400"/>
              <a:buFont typeface="Arial Black"/>
              <a:buNone/>
            </a:pPr>
            <a:r>
              <a:rPr lang="en-US" b="1" dirty="0">
                <a:solidFill>
                  <a:srgbClr val="1F3864"/>
                </a:solidFill>
                <a:latin typeface="Arial Black"/>
                <a:ea typeface="Arial Black"/>
                <a:cs typeface="Arial Black"/>
                <a:sym typeface="Arial Black"/>
              </a:rPr>
              <a:t>SCEFI Background</a:t>
            </a:r>
            <a:endParaRPr b="1" dirty="0">
              <a:solidFill>
                <a:srgbClr val="1F3864"/>
              </a:solidFill>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3" name="Picture 2" descr="The logo for the HireMeSC campaign ">
            <a:extLst>
              <a:ext uri="{FF2B5EF4-FFF2-40B4-BE49-F238E27FC236}">
                <a16:creationId xmlns:a16="http://schemas.microsoft.com/office/drawing/2014/main" id="{6B9696F0-A4FC-4D3A-8618-63D594FF3468}"/>
              </a:ext>
            </a:extLst>
          </p:cNvPr>
          <p:cNvPicPr>
            <a:picLocks noChangeAspect="1"/>
          </p:cNvPicPr>
          <p:nvPr/>
        </p:nvPicPr>
        <p:blipFill>
          <a:blip r:embed="rId3"/>
          <a:stretch>
            <a:fillRect/>
          </a:stretch>
        </p:blipFill>
        <p:spPr>
          <a:xfrm>
            <a:off x="10464820" y="5486400"/>
            <a:ext cx="1644608" cy="1371600"/>
          </a:xfrm>
          <a:prstGeom prst="rect">
            <a:avLst/>
          </a:prstGeom>
        </p:spPr>
      </p:pic>
      <p:sp>
        <p:nvSpPr>
          <p:cNvPr id="219" name="Google Shape;219;p30">
            <a:extLst>
              <a:ext uri="{C183D7F6-B498-43B3-948B-1728B52AA6E4}">
                <adec:decorative xmlns:adec="http://schemas.microsoft.com/office/drawing/2017/decorative" val="1"/>
              </a:ext>
            </a:extLst>
          </p:cNvPr>
          <p:cNvSpPr/>
          <p:nvPr/>
        </p:nvSpPr>
        <p:spPr>
          <a:xfrm>
            <a:off x="0" y="0"/>
            <a:ext cx="6726493" cy="3643672"/>
          </a:xfrm>
          <a:prstGeom prst="rect">
            <a:avLst/>
          </a:prstGeom>
          <a:solidFill>
            <a:srgbClr val="CFF1FD"/>
          </a:solidFill>
          <a:ln w="12700" cap="flat" cmpd="sng">
            <a:solidFill>
              <a:srgbClr val="CFF1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0"/>
          <p:cNvSpPr txBox="1">
            <a:spLocks noGrp="1"/>
          </p:cNvSpPr>
          <p:nvPr>
            <p:ph type="body" idx="1"/>
          </p:nvPr>
        </p:nvSpPr>
        <p:spPr>
          <a:xfrm>
            <a:off x="771524" y="3696494"/>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dirty="0"/>
              <a:t>Pilot Program</a:t>
            </a:r>
            <a:endParaRPr dirty="0"/>
          </a:p>
          <a:p>
            <a:pPr marL="0" lvl="0" indent="0" algn="l" rtl="0">
              <a:lnSpc>
                <a:spcPct val="90000"/>
              </a:lnSpc>
              <a:spcBef>
                <a:spcPts val="1000"/>
              </a:spcBef>
              <a:spcAft>
                <a:spcPts val="0"/>
              </a:spcAft>
              <a:buClr>
                <a:schemeClr val="dk1"/>
              </a:buClr>
              <a:buSzPts val="2800"/>
              <a:buNone/>
            </a:pPr>
            <a:r>
              <a:rPr lang="en-US" dirty="0"/>
              <a:t>    -Increasing the frequency of paid, community based employment experiences through data-based, interagency decision making</a:t>
            </a:r>
            <a:endParaRPr dirty="0"/>
          </a:p>
          <a:p>
            <a:pPr marL="0" lvl="0" indent="0" algn="l" rtl="0">
              <a:lnSpc>
                <a:spcPct val="90000"/>
              </a:lnSpc>
              <a:spcBef>
                <a:spcPts val="1000"/>
              </a:spcBef>
              <a:spcAft>
                <a:spcPts val="0"/>
              </a:spcAft>
              <a:buClr>
                <a:schemeClr val="dk1"/>
              </a:buClr>
              <a:buSzPts val="2800"/>
              <a:buNone/>
            </a:pPr>
            <a:r>
              <a:rPr lang="en-US" dirty="0"/>
              <a:t>    -Currently in 4 school districts</a:t>
            </a:r>
            <a:endParaRPr dirty="0"/>
          </a:p>
          <a:p>
            <a:pPr marL="0" lvl="0" indent="0" algn="l" rtl="0">
              <a:lnSpc>
                <a:spcPct val="90000"/>
              </a:lnSpc>
              <a:spcBef>
                <a:spcPts val="1000"/>
              </a:spcBef>
              <a:spcAft>
                <a:spcPts val="0"/>
              </a:spcAft>
              <a:buClr>
                <a:schemeClr val="dk1"/>
              </a:buClr>
              <a:buSzPts val="2800"/>
              <a:buNone/>
            </a:pPr>
            <a:r>
              <a:rPr lang="en-US" dirty="0"/>
              <a:t>Started 4 youth peer support groups focused on employment</a:t>
            </a:r>
            <a:endParaRPr dirty="0"/>
          </a:p>
          <a:p>
            <a:pPr marL="0" lvl="0" indent="0" algn="l" rtl="0">
              <a:lnSpc>
                <a:spcPct val="90000"/>
              </a:lnSpc>
              <a:spcBef>
                <a:spcPts val="1000"/>
              </a:spcBef>
              <a:spcAft>
                <a:spcPts val="0"/>
              </a:spcAft>
              <a:buClr>
                <a:schemeClr val="dk1"/>
              </a:buClr>
              <a:buSzPts val="2800"/>
              <a:buNone/>
            </a:pPr>
            <a:r>
              <a:rPr lang="en-US" dirty="0"/>
              <a:t>Self-advocacy campaign (Hire Me SC)</a:t>
            </a:r>
            <a:endParaRPr dirty="0"/>
          </a:p>
        </p:txBody>
      </p:sp>
      <p:pic>
        <p:nvPicPr>
          <p:cNvPr id="222" name="Google Shape;222;p30" descr="A young man holding a sign that reads #HireMeSC and smiling"/>
          <p:cNvPicPr preferRelativeResize="0"/>
          <p:nvPr/>
        </p:nvPicPr>
        <p:blipFill rotWithShape="1">
          <a:blip r:embed="rId4">
            <a:alphaModFix/>
          </a:blip>
          <a:srcRect/>
          <a:stretch/>
        </p:blipFill>
        <p:spPr>
          <a:xfrm>
            <a:off x="6726493" y="0"/>
            <a:ext cx="5465507" cy="3643672"/>
          </a:xfrm>
          <a:prstGeom prst="rect">
            <a:avLst/>
          </a:prstGeom>
          <a:noFill/>
          <a:ln>
            <a:noFill/>
          </a:ln>
        </p:spPr>
      </p:pic>
      <p:sp>
        <p:nvSpPr>
          <p:cNvPr id="220" name="Google Shape;220;p30"/>
          <p:cNvSpPr txBox="1">
            <a:spLocks noGrp="1"/>
          </p:cNvSpPr>
          <p:nvPr>
            <p:ph type="title"/>
          </p:nvPr>
        </p:nvSpPr>
        <p:spPr>
          <a:xfrm>
            <a:off x="771524" y="1020275"/>
            <a:ext cx="812449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6000"/>
              <a:buFont typeface="Arial Black"/>
              <a:buNone/>
            </a:pPr>
            <a:r>
              <a:rPr lang="en-US" sz="6000">
                <a:solidFill>
                  <a:srgbClr val="1F3864"/>
                </a:solidFill>
                <a:latin typeface="Arial Black"/>
                <a:ea typeface="Arial Black"/>
                <a:cs typeface="Arial Black"/>
                <a:sym typeface="Arial Black"/>
              </a:rPr>
              <a:t>Youth</a:t>
            </a:r>
            <a:r>
              <a:rPr lang="en-US" sz="6000">
                <a:solidFill>
                  <a:srgbClr val="1F3864"/>
                </a:solidFill>
                <a:latin typeface="Arial"/>
                <a:ea typeface="Arial"/>
                <a:cs typeface="Arial"/>
                <a:sym typeface="Arial"/>
              </a:rPr>
              <a:t> </a:t>
            </a:r>
            <a:r>
              <a:rPr lang="en-US" sz="6000">
                <a:solidFill>
                  <a:srgbClr val="1F3864"/>
                </a:solidFill>
                <a:latin typeface="Arial Black"/>
                <a:ea typeface="Arial Black"/>
                <a:cs typeface="Arial Black"/>
                <a:sym typeface="Arial Black"/>
              </a:rPr>
              <a:t>with </a:t>
            </a:r>
            <a:br>
              <a:rPr lang="en-US" sz="6000">
                <a:solidFill>
                  <a:srgbClr val="1F3864"/>
                </a:solidFill>
                <a:latin typeface="Arial Black"/>
                <a:ea typeface="Arial Black"/>
                <a:cs typeface="Arial Black"/>
                <a:sym typeface="Arial Black"/>
              </a:rPr>
            </a:br>
            <a:r>
              <a:rPr lang="en-US" sz="6000">
                <a:solidFill>
                  <a:srgbClr val="1F3864"/>
                </a:solidFill>
                <a:latin typeface="Arial Black"/>
                <a:ea typeface="Arial Black"/>
                <a:cs typeface="Arial Black"/>
                <a:sym typeface="Arial Black"/>
              </a:rPr>
              <a:t>Disabilities </a:t>
            </a:r>
            <a:endParaRPr sz="6000">
              <a:solidFill>
                <a:srgbClr val="1F3864"/>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65385" y="0"/>
            <a:ext cx="7256735" cy="6979680"/>
          </a:xfrm>
          <a:prstGeom prst="rect">
            <a:avLst/>
          </a:prstGeom>
          <a:noFill/>
          <a:ln>
            <a:noFill/>
          </a:ln>
        </p:spPr>
      </p:pic>
      <p:pic>
        <p:nvPicPr>
          <p:cNvPr id="232" name="Google Shape;232;p31" descr="SC Representative Neal Collins holding a sign for the SC Employment First Initiative "/>
          <p:cNvPicPr preferRelativeResize="0"/>
          <p:nvPr/>
        </p:nvPicPr>
        <p:blipFill rotWithShape="1">
          <a:blip r:embed="rId4">
            <a:alphaModFix/>
          </a:blip>
          <a:srcRect/>
          <a:stretch/>
        </p:blipFill>
        <p:spPr>
          <a:xfrm>
            <a:off x="7367633" y="2831725"/>
            <a:ext cx="4382814" cy="4026275"/>
          </a:xfrm>
          <a:prstGeom prst="rect">
            <a:avLst/>
          </a:prstGeom>
          <a:noFill/>
          <a:ln>
            <a:noFill/>
          </a:ln>
        </p:spPr>
      </p:pic>
      <p:pic>
        <p:nvPicPr>
          <p:cNvPr id="231" name="Google Shape;231;p31" descr="The logo for the SC APSE chapter"/>
          <p:cNvPicPr preferRelativeResize="0"/>
          <p:nvPr/>
        </p:nvPicPr>
        <p:blipFill rotWithShape="1">
          <a:blip r:embed="rId5">
            <a:alphaModFix/>
          </a:blip>
          <a:srcRect/>
          <a:stretch/>
        </p:blipFill>
        <p:spPr>
          <a:xfrm>
            <a:off x="8018736" y="245272"/>
            <a:ext cx="3080608" cy="2065057"/>
          </a:xfrm>
          <a:prstGeom prst="rect">
            <a:avLst/>
          </a:prstGeom>
          <a:noFill/>
          <a:ln>
            <a:noFill/>
          </a:ln>
        </p:spPr>
      </p:pic>
      <p:sp>
        <p:nvSpPr>
          <p:cNvPr id="230" name="Google Shape;230;p31"/>
          <p:cNvSpPr txBox="1">
            <a:spLocks noGrp="1"/>
          </p:cNvSpPr>
          <p:nvPr>
            <p:ph type="body" idx="1"/>
          </p:nvPr>
        </p:nvSpPr>
        <p:spPr>
          <a:xfrm>
            <a:off x="0" y="1812925"/>
            <a:ext cx="11639550"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sz="2400" dirty="0"/>
              <a:t>12 Employment First Trainings           </a:t>
            </a:r>
            <a:endParaRPr sz="2400" dirty="0"/>
          </a:p>
          <a:p>
            <a:pPr marL="0" lvl="0" indent="0" algn="l" rtl="0">
              <a:lnSpc>
                <a:spcPct val="80000"/>
              </a:lnSpc>
              <a:spcBef>
                <a:spcPts val="1000"/>
              </a:spcBef>
              <a:spcAft>
                <a:spcPts val="0"/>
              </a:spcAft>
              <a:buClr>
                <a:schemeClr val="dk1"/>
              </a:buClr>
              <a:buSzPts val="2800"/>
              <a:buNone/>
            </a:pPr>
            <a:r>
              <a:rPr lang="en-US" sz="2400" dirty="0"/>
              <a:t>Developed SC APSE chapter</a:t>
            </a:r>
            <a:endParaRPr sz="2400" dirty="0"/>
          </a:p>
          <a:p>
            <a:pPr marL="0" lvl="0" indent="0" algn="l" rtl="0">
              <a:lnSpc>
                <a:spcPct val="80000"/>
              </a:lnSpc>
              <a:spcBef>
                <a:spcPts val="1000"/>
              </a:spcBef>
              <a:spcAft>
                <a:spcPts val="0"/>
              </a:spcAft>
              <a:buClr>
                <a:schemeClr val="dk1"/>
              </a:buClr>
              <a:buSzPts val="2800"/>
              <a:buNone/>
            </a:pPr>
            <a:r>
              <a:rPr lang="en-US" sz="2400" dirty="0"/>
              <a:t>Employment First Legislation</a:t>
            </a:r>
            <a:endParaRPr sz="2400" dirty="0"/>
          </a:p>
          <a:p>
            <a:pPr marL="1143000" lvl="2" indent="-228600" algn="l" rtl="0">
              <a:lnSpc>
                <a:spcPct val="80000"/>
              </a:lnSpc>
              <a:spcBef>
                <a:spcPts val="500"/>
              </a:spcBef>
              <a:spcAft>
                <a:spcPts val="0"/>
              </a:spcAft>
              <a:buClr>
                <a:schemeClr val="dk1"/>
              </a:buClr>
              <a:buSzPts val="2000"/>
              <a:buChar char="•"/>
            </a:pPr>
            <a:r>
              <a:rPr lang="en-US" sz="2400" dirty="0"/>
              <a:t>Introduced in April 2017 </a:t>
            </a:r>
          </a:p>
          <a:p>
            <a:pPr marL="1143000" lvl="2" indent="-228600" algn="l" rtl="0">
              <a:lnSpc>
                <a:spcPct val="80000"/>
              </a:lnSpc>
              <a:spcBef>
                <a:spcPts val="500"/>
              </a:spcBef>
              <a:spcAft>
                <a:spcPts val="0"/>
              </a:spcAft>
              <a:buClr>
                <a:schemeClr val="dk1"/>
              </a:buClr>
              <a:buSzPts val="2000"/>
              <a:buChar char="•"/>
            </a:pPr>
            <a:r>
              <a:rPr lang="en-US" sz="2400" dirty="0"/>
              <a:t>Established EF Study Committee</a:t>
            </a:r>
          </a:p>
          <a:p>
            <a:pPr marL="1143000" lvl="2" indent="-228600" algn="l" rtl="0">
              <a:lnSpc>
                <a:spcPct val="80000"/>
              </a:lnSpc>
              <a:spcBef>
                <a:spcPts val="500"/>
              </a:spcBef>
              <a:spcAft>
                <a:spcPts val="0"/>
              </a:spcAft>
              <a:buClr>
                <a:schemeClr val="dk1"/>
              </a:buClr>
              <a:buSzPts val="2000"/>
              <a:buChar char="•"/>
            </a:pPr>
            <a:r>
              <a:rPr lang="en-US" sz="2400" dirty="0"/>
              <a:t>Educating lawmakers vs. lobbying</a:t>
            </a:r>
          </a:p>
          <a:p>
            <a:pPr marL="1143000" lvl="2" indent="-228600" algn="l" rtl="0">
              <a:lnSpc>
                <a:spcPct val="80000"/>
              </a:lnSpc>
              <a:spcBef>
                <a:spcPts val="500"/>
              </a:spcBef>
              <a:spcAft>
                <a:spcPts val="0"/>
              </a:spcAft>
              <a:buClr>
                <a:schemeClr val="dk1"/>
              </a:buClr>
              <a:buSzPts val="2000"/>
              <a:buChar char="•"/>
            </a:pPr>
            <a:r>
              <a:rPr lang="en-US" sz="2400" dirty="0"/>
              <a:t>Lawmakers as champions</a:t>
            </a:r>
            <a:endParaRPr sz="2400" dirty="0"/>
          </a:p>
          <a:p>
            <a:pPr marL="0" lvl="0" indent="0" algn="l" rtl="0">
              <a:lnSpc>
                <a:spcPct val="80000"/>
              </a:lnSpc>
              <a:spcBef>
                <a:spcPts val="1000"/>
              </a:spcBef>
              <a:spcAft>
                <a:spcPts val="0"/>
              </a:spcAft>
              <a:buClr>
                <a:schemeClr val="dk1"/>
              </a:buClr>
              <a:buSzPts val="2800"/>
              <a:buNone/>
            </a:pPr>
            <a:r>
              <a:rPr lang="en-US" sz="2400" dirty="0"/>
              <a:t>Supported Decision Making </a:t>
            </a:r>
            <a:endParaRPr sz="2400" dirty="0"/>
          </a:p>
          <a:p>
            <a:pPr marL="1143000" lvl="2" indent="-228600" algn="l" rtl="0">
              <a:lnSpc>
                <a:spcPct val="80000"/>
              </a:lnSpc>
              <a:spcBef>
                <a:spcPts val="500"/>
              </a:spcBef>
              <a:spcAft>
                <a:spcPts val="0"/>
              </a:spcAft>
              <a:buClr>
                <a:schemeClr val="dk1"/>
              </a:buClr>
              <a:buSzPts val="2000"/>
              <a:buChar char="•"/>
            </a:pPr>
            <a:r>
              <a:rPr lang="en-US" sz="2400" dirty="0"/>
              <a:t>23 families received counseling</a:t>
            </a:r>
            <a:endParaRPr sz="2400" dirty="0"/>
          </a:p>
          <a:p>
            <a:pPr marL="1143000" lvl="2" indent="-228600" algn="l" rtl="0">
              <a:lnSpc>
                <a:spcPct val="80000"/>
              </a:lnSpc>
              <a:spcBef>
                <a:spcPts val="500"/>
              </a:spcBef>
              <a:spcAft>
                <a:spcPts val="0"/>
              </a:spcAft>
              <a:buClr>
                <a:schemeClr val="dk1"/>
              </a:buClr>
              <a:buSzPts val="2000"/>
              <a:buChar char="•"/>
            </a:pPr>
            <a:r>
              <a:rPr lang="en-US" sz="2400" dirty="0"/>
              <a:t>241 professionals &amp; family members trained</a:t>
            </a:r>
            <a:endParaRPr sz="2400" dirty="0"/>
          </a:p>
        </p:txBody>
      </p:sp>
      <p:sp>
        <p:nvSpPr>
          <p:cNvPr id="229" name="Google Shape;229;p31"/>
          <p:cNvSpPr txBox="1">
            <a:spLocks noGrp="1"/>
          </p:cNvSpPr>
          <p:nvPr>
            <p:ph type="title"/>
          </p:nvPr>
        </p:nvSpPr>
        <p:spPr>
          <a:xfrm>
            <a:off x="228600" y="171450"/>
            <a:ext cx="6762750" cy="13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3959"/>
              <a:buFont typeface="Arial Black"/>
              <a:buNone/>
            </a:pPr>
            <a:r>
              <a:rPr lang="en-US" sz="3959" b="1">
                <a:solidFill>
                  <a:srgbClr val="1F3864"/>
                </a:solidFill>
                <a:latin typeface="Arial Black"/>
                <a:ea typeface="Arial Black"/>
                <a:cs typeface="Arial Black"/>
                <a:sym typeface="Arial Black"/>
              </a:rPr>
              <a:t>Professionals, families, and the community</a:t>
            </a:r>
            <a:endParaRPr sz="3959">
              <a:solidFill>
                <a:srgbClr val="1F3864"/>
              </a:solidFill>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413819"/>
            <a:ext cx="8184700" cy="4444181"/>
          </a:xfrm>
          <a:prstGeom prst="rect">
            <a:avLst/>
          </a:prstGeom>
          <a:noFill/>
          <a:ln>
            <a:noFill/>
          </a:ln>
        </p:spPr>
      </p:pic>
      <p:pic>
        <p:nvPicPr>
          <p:cNvPr id="251" name="Google Shape;251;p33" descr="The logo for the HireMeSC campaign "/>
          <p:cNvPicPr preferRelativeResize="0">
            <a:picLocks noGrp="1"/>
          </p:cNvPicPr>
          <p:nvPr>
            <p:ph type="body" idx="1"/>
          </p:nvPr>
        </p:nvPicPr>
        <p:blipFill rotWithShape="1">
          <a:blip r:embed="rId4">
            <a:alphaModFix/>
          </a:blip>
          <a:srcRect/>
          <a:stretch/>
        </p:blipFill>
        <p:spPr>
          <a:xfrm>
            <a:off x="733425" y="0"/>
            <a:ext cx="10515600" cy="2587823"/>
          </a:xfrm>
          <a:prstGeom prst="rect">
            <a:avLst/>
          </a:prstGeom>
          <a:noFill/>
          <a:ln>
            <a:noFill/>
          </a:ln>
        </p:spPr>
      </p:pic>
      <p:pic>
        <p:nvPicPr>
          <p:cNvPr id="253" name="Google Shape;253;p33" descr="A HireMeSC billboard featuring a young man and the text &quot;Don't limit me based on my disability&quot;"/>
          <p:cNvPicPr preferRelativeResize="0"/>
          <p:nvPr/>
        </p:nvPicPr>
        <p:blipFill rotWithShape="1">
          <a:blip r:embed="rId5">
            <a:alphaModFix/>
          </a:blip>
          <a:srcRect/>
          <a:stretch/>
        </p:blipFill>
        <p:spPr>
          <a:xfrm>
            <a:off x="7859327" y="2413819"/>
            <a:ext cx="4332673" cy="4444181"/>
          </a:xfrm>
          <a:prstGeom prst="rect">
            <a:avLst/>
          </a:prstGeom>
          <a:noFill/>
          <a:ln>
            <a:noFill/>
          </a:ln>
        </p:spPr>
      </p:pic>
      <p:sp>
        <p:nvSpPr>
          <p:cNvPr id="252" name="Google Shape;252;p33"/>
          <p:cNvSpPr txBox="1"/>
          <p:nvPr/>
        </p:nvSpPr>
        <p:spPr>
          <a:xfrm>
            <a:off x="0" y="2460754"/>
            <a:ext cx="7859327" cy="45243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Campaign launched in September 2018</a:t>
            </a:r>
            <a:endParaRPr sz="2800" dirty="0"/>
          </a:p>
          <a:p>
            <a:pPr marL="0" marR="0" lvl="0" indent="0" algn="ctr" rtl="0">
              <a:spcBef>
                <a:spcPts val="2400"/>
              </a:spcBef>
              <a:spcAft>
                <a:spcPts val="0"/>
              </a:spcAft>
              <a:buNone/>
            </a:pPr>
            <a:r>
              <a:rPr lang="en-US" sz="2800" dirty="0">
                <a:solidFill>
                  <a:schemeClr val="dk1"/>
                </a:solidFill>
                <a:latin typeface="Calibri"/>
                <a:ea typeface="Calibri"/>
                <a:cs typeface="Calibri"/>
                <a:sym typeface="Calibri"/>
              </a:rPr>
              <a:t>29 billboards throughout South Carolina</a:t>
            </a:r>
            <a:endParaRPr sz="2800" dirty="0">
              <a:solidFill>
                <a:schemeClr val="dk1"/>
              </a:solidFill>
              <a:latin typeface="Calibri"/>
              <a:ea typeface="Calibri"/>
              <a:cs typeface="Calibri"/>
              <a:sym typeface="Calibri"/>
            </a:endParaRPr>
          </a:p>
          <a:p>
            <a:pPr marL="0" marR="0" lvl="0" indent="0" algn="ctr" rtl="0">
              <a:spcBef>
                <a:spcPts val="2400"/>
              </a:spcBef>
              <a:spcAft>
                <a:spcPts val="0"/>
              </a:spcAft>
              <a:buNone/>
            </a:pPr>
            <a:r>
              <a:rPr lang="en-US" sz="2800" dirty="0">
                <a:solidFill>
                  <a:schemeClr val="dk1"/>
                </a:solidFill>
                <a:latin typeface="Calibri"/>
                <a:ea typeface="Calibri"/>
                <a:cs typeface="Calibri"/>
                <a:sym typeface="Calibri"/>
              </a:rPr>
              <a:t>New website, marketing materials, and social media accounts</a:t>
            </a:r>
            <a:endParaRPr sz="2800" dirty="0"/>
          </a:p>
          <a:p>
            <a:pPr marL="0" marR="0" lvl="0" indent="0" algn="ctr" rtl="0">
              <a:spcBef>
                <a:spcPts val="2400"/>
              </a:spcBef>
              <a:spcAft>
                <a:spcPts val="0"/>
              </a:spcAft>
              <a:buNone/>
            </a:pPr>
            <a:r>
              <a:rPr lang="en-US" sz="2800" dirty="0">
                <a:solidFill>
                  <a:schemeClr val="dk1"/>
                </a:solidFill>
                <a:latin typeface="Calibri"/>
                <a:ea typeface="Calibri"/>
                <a:cs typeface="Calibri"/>
                <a:sym typeface="Calibri"/>
              </a:rPr>
              <a:t>Focused media outreach in Columbia</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a:extLst>
              <a:ext uri="{C183D7F6-B498-43B3-948B-1728B52AA6E4}">
                <adec:decorative xmlns:adec="http://schemas.microsoft.com/office/drawing/2017/decorative" val="1"/>
              </a:ext>
            </a:extLst>
          </p:cNvPr>
          <p:cNvSpPr/>
          <p:nvPr/>
        </p:nvSpPr>
        <p:spPr>
          <a:xfrm>
            <a:off x="0" y="0"/>
            <a:ext cx="6166865" cy="6858000"/>
          </a:xfrm>
          <a:prstGeom prst="rect">
            <a:avLst/>
          </a:prstGeom>
          <a:solidFill>
            <a:srgbClr val="CFF1FD"/>
          </a:solidFill>
          <a:ln w="12700" cap="flat" cmpd="sng">
            <a:solidFill>
              <a:srgbClr val="CFF1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 name="Picture 11" descr="The logo for the HireMeSC campaign ">
            <a:extLst>
              <a:ext uri="{FF2B5EF4-FFF2-40B4-BE49-F238E27FC236}">
                <a16:creationId xmlns:a16="http://schemas.microsoft.com/office/drawing/2014/main" id="{1CABE4A5-6D28-41FD-837D-6160F0F91CBB}"/>
              </a:ext>
            </a:extLst>
          </p:cNvPr>
          <p:cNvPicPr>
            <a:picLocks noChangeAspect="1"/>
          </p:cNvPicPr>
          <p:nvPr/>
        </p:nvPicPr>
        <p:blipFill>
          <a:blip r:embed="rId3"/>
          <a:stretch>
            <a:fillRect/>
          </a:stretch>
        </p:blipFill>
        <p:spPr>
          <a:xfrm>
            <a:off x="10464820" y="5486400"/>
            <a:ext cx="1644608" cy="1371600"/>
          </a:xfrm>
          <a:prstGeom prst="rect">
            <a:avLst/>
          </a:prstGeom>
        </p:spPr>
      </p:pic>
      <p:pic>
        <p:nvPicPr>
          <p:cNvPr id="262" name="Google Shape;262;p34" descr="A group of employers around a table talking with a trainer"/>
          <p:cNvPicPr preferRelativeResize="0"/>
          <p:nvPr/>
        </p:nvPicPr>
        <p:blipFill rotWithShape="1">
          <a:blip r:embed="rId4">
            <a:alphaModFix/>
          </a:blip>
          <a:srcRect t="24454"/>
          <a:stretch/>
        </p:blipFill>
        <p:spPr>
          <a:xfrm>
            <a:off x="6453859" y="1688696"/>
            <a:ext cx="5394960" cy="3108960"/>
          </a:xfrm>
          <a:prstGeom prst="rect">
            <a:avLst/>
          </a:prstGeom>
          <a:noFill/>
          <a:ln>
            <a:noFill/>
          </a:ln>
        </p:spPr>
      </p:pic>
      <p:sp>
        <p:nvSpPr>
          <p:cNvPr id="261" name="Google Shape;261;p34"/>
          <p:cNvSpPr txBox="1">
            <a:spLocks noGrp="1"/>
          </p:cNvSpPr>
          <p:nvPr>
            <p:ph type="body" idx="1"/>
          </p:nvPr>
        </p:nvSpPr>
        <p:spPr>
          <a:xfrm>
            <a:off x="402129" y="1635214"/>
            <a:ext cx="5884903" cy="50132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lang="en-US" sz="2000" dirty="0">
              <a:latin typeface="Arial"/>
              <a:ea typeface="Arial"/>
              <a:cs typeface="Arial"/>
              <a:sym typeface="Arial"/>
            </a:endParaRPr>
          </a:p>
          <a:p>
            <a:pPr marL="0" lvl="0" indent="0" algn="ctr" rtl="0">
              <a:lnSpc>
                <a:spcPct val="90000"/>
              </a:lnSpc>
              <a:spcBef>
                <a:spcPts val="0"/>
              </a:spcBef>
              <a:spcAft>
                <a:spcPts val="0"/>
              </a:spcAft>
              <a:buClr>
                <a:schemeClr val="dk1"/>
              </a:buClr>
              <a:buSzPts val="2000"/>
              <a:buNone/>
            </a:pPr>
            <a:r>
              <a:rPr lang="en-US" sz="2400" dirty="0">
                <a:latin typeface="Arial"/>
                <a:ea typeface="Arial"/>
                <a:cs typeface="Arial"/>
                <a:sym typeface="Arial"/>
              </a:rPr>
              <a:t>Trained 269 employers</a:t>
            </a:r>
          </a:p>
          <a:p>
            <a:pPr marL="0" lvl="0" indent="0" algn="ctr" rtl="0">
              <a:lnSpc>
                <a:spcPct val="90000"/>
              </a:lnSpc>
              <a:spcBef>
                <a:spcPts val="1000"/>
              </a:spcBef>
              <a:spcAft>
                <a:spcPts val="0"/>
              </a:spcAft>
              <a:buClr>
                <a:schemeClr val="dk1"/>
              </a:buClr>
              <a:buSzPts val="2000"/>
              <a:buNone/>
            </a:pPr>
            <a:r>
              <a:rPr lang="en-US" sz="2400" dirty="0">
                <a:latin typeface="Arial"/>
                <a:ea typeface="Arial"/>
                <a:cs typeface="Arial"/>
                <a:sym typeface="Arial"/>
              </a:rPr>
              <a:t>Assisted 7 employers with changing policies</a:t>
            </a:r>
            <a:endParaRPr sz="2400" dirty="0">
              <a:latin typeface="Arial"/>
              <a:ea typeface="Arial"/>
              <a:cs typeface="Arial"/>
              <a:sym typeface="Arial"/>
            </a:endParaRPr>
          </a:p>
          <a:p>
            <a:pPr marL="0" lvl="0" indent="0" algn="ctr" rtl="0">
              <a:lnSpc>
                <a:spcPct val="90000"/>
              </a:lnSpc>
              <a:spcBef>
                <a:spcPts val="1000"/>
              </a:spcBef>
              <a:spcAft>
                <a:spcPts val="0"/>
              </a:spcAft>
              <a:buClr>
                <a:schemeClr val="dk1"/>
              </a:buClr>
              <a:buSzPts val="2000"/>
              <a:buNone/>
            </a:pPr>
            <a:r>
              <a:rPr lang="en-US" sz="2400" dirty="0">
                <a:latin typeface="Arial"/>
                <a:ea typeface="Arial"/>
                <a:cs typeface="Arial"/>
                <a:sym typeface="Arial"/>
              </a:rPr>
              <a:t>Hosted 3 Employer Summits</a:t>
            </a:r>
            <a:endParaRPr sz="2400" dirty="0"/>
          </a:p>
          <a:p>
            <a:pPr marL="685800" lvl="1" indent="-228600" algn="ctr" rtl="0">
              <a:lnSpc>
                <a:spcPct val="90000"/>
              </a:lnSpc>
              <a:spcBef>
                <a:spcPts val="500"/>
              </a:spcBef>
              <a:spcAft>
                <a:spcPts val="0"/>
              </a:spcAft>
              <a:buClr>
                <a:schemeClr val="dk1"/>
              </a:buClr>
              <a:buSzPts val="2000"/>
              <a:buChar char="•"/>
            </a:pPr>
            <a:r>
              <a:rPr lang="en-US" dirty="0">
                <a:latin typeface="Arial"/>
                <a:ea typeface="Arial"/>
                <a:cs typeface="Arial"/>
                <a:sym typeface="Arial"/>
              </a:rPr>
              <a:t>95% state they plan to modify existing policies and procedures in order to employ and retain more employees with disabilities</a:t>
            </a:r>
            <a:endParaRPr dirty="0"/>
          </a:p>
          <a:p>
            <a:pPr marL="0" lvl="0" indent="0" algn="ctr" rtl="0">
              <a:lnSpc>
                <a:spcPct val="90000"/>
              </a:lnSpc>
              <a:spcBef>
                <a:spcPts val="1000"/>
              </a:spcBef>
              <a:spcAft>
                <a:spcPts val="0"/>
              </a:spcAft>
              <a:buClr>
                <a:schemeClr val="dk1"/>
              </a:buClr>
              <a:buSzPts val="2000"/>
              <a:buNone/>
            </a:pPr>
            <a:r>
              <a:rPr lang="en-US" sz="2400" dirty="0">
                <a:latin typeface="Arial"/>
                <a:ea typeface="Arial"/>
                <a:cs typeface="Arial"/>
                <a:sym typeface="Arial"/>
              </a:rPr>
              <a:t>Started Business Coalition with current active participation of 20 employers</a:t>
            </a:r>
            <a:endParaRPr sz="2400" dirty="0">
              <a:latin typeface="Arial"/>
              <a:ea typeface="Arial"/>
              <a:cs typeface="Arial"/>
              <a:sym typeface="Arial"/>
            </a:endParaRPr>
          </a:p>
        </p:txBody>
      </p:sp>
      <p:sp>
        <p:nvSpPr>
          <p:cNvPr id="260" name="Google Shape;260;p34"/>
          <p:cNvSpPr txBox="1">
            <a:spLocks noGrp="1"/>
          </p:cNvSpPr>
          <p:nvPr>
            <p:ph type="title"/>
          </p:nvPr>
        </p:nvSpPr>
        <p:spPr>
          <a:xfrm>
            <a:off x="912993" y="289214"/>
            <a:ext cx="10515600" cy="13994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4400"/>
              <a:buFont typeface="Arial"/>
              <a:buNone/>
            </a:pPr>
            <a:r>
              <a:rPr lang="en-US" b="1" dirty="0">
                <a:solidFill>
                  <a:srgbClr val="1F3864"/>
                </a:solidFill>
                <a:latin typeface="Arial"/>
                <a:ea typeface="Arial"/>
                <a:cs typeface="Arial"/>
                <a:sym typeface="Arial"/>
              </a:rPr>
              <a:t>Employers</a:t>
            </a:r>
            <a:endParaRPr dirty="0">
              <a:solidFill>
                <a:srgbClr val="1F3864"/>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7">
            <a:extLst>
              <a:ext uri="{C183D7F6-B498-43B3-948B-1728B52AA6E4}">
                <adec:decorative xmlns:adec="http://schemas.microsoft.com/office/drawing/2017/decorative" val="1"/>
              </a:ext>
            </a:extLst>
          </p:cNvPr>
          <p:cNvSpPr/>
          <p:nvPr/>
        </p:nvSpPr>
        <p:spPr>
          <a:xfrm>
            <a:off x="0" y="4477407"/>
            <a:ext cx="12192000" cy="2548272"/>
          </a:xfrm>
          <a:prstGeom prst="rect">
            <a:avLst/>
          </a:prstGeom>
          <a:solidFill>
            <a:srgbClr val="CFF1FD"/>
          </a:solidFill>
          <a:ln w="12700" cap="flat" cmpd="sng">
            <a:solidFill>
              <a:srgbClr val="CFF1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37"/>
          <p:cNvSpPr txBox="1"/>
          <p:nvPr/>
        </p:nvSpPr>
        <p:spPr>
          <a:xfrm>
            <a:off x="1833398" y="4919008"/>
            <a:ext cx="93345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Charlie Walters: Director of Transition Programs at Able SC</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                         Toll-Free: 1.800.681.7715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                         E-mail: </a:t>
            </a:r>
            <a:r>
              <a:rPr lang="en-US" sz="2800" b="1" u="sng" dirty="0">
                <a:solidFill>
                  <a:schemeClr val="hlink"/>
                </a:solidFill>
                <a:latin typeface="Calibri"/>
                <a:ea typeface="Calibri"/>
                <a:cs typeface="Calibri"/>
                <a:sym typeface="Calibri"/>
              </a:rPr>
              <a:t>cwalters@able-sc.org</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pic>
        <p:nvPicPr>
          <p:cNvPr id="6" name="Picture 5" descr="The logo for the HireMeSC campaign ">
            <a:extLst>
              <a:ext uri="{FF2B5EF4-FFF2-40B4-BE49-F238E27FC236}">
                <a16:creationId xmlns:a16="http://schemas.microsoft.com/office/drawing/2014/main" id="{F3DE0296-7E6E-438A-AEBB-3B94B1AF81D4}"/>
              </a:ext>
            </a:extLst>
          </p:cNvPr>
          <p:cNvPicPr>
            <a:picLocks noChangeAspect="1"/>
          </p:cNvPicPr>
          <p:nvPr/>
        </p:nvPicPr>
        <p:blipFill>
          <a:blip r:embed="rId3"/>
          <a:stretch>
            <a:fillRect/>
          </a:stretch>
        </p:blipFill>
        <p:spPr>
          <a:xfrm>
            <a:off x="10464820" y="5486400"/>
            <a:ext cx="1644608" cy="1371600"/>
          </a:xfrm>
          <a:prstGeom prst="rect">
            <a:avLst/>
          </a:prstGeom>
        </p:spPr>
      </p:pic>
      <p:pic>
        <p:nvPicPr>
          <p:cNvPr id="294" name="Google Shape;294;p37" descr="Multi-colored text bubbles with question marks inside"/>
          <p:cNvPicPr preferRelativeResize="0"/>
          <p:nvPr/>
        </p:nvPicPr>
        <p:blipFill rotWithShape="1">
          <a:blip r:embed="rId4">
            <a:alphaModFix/>
          </a:blip>
          <a:srcRect/>
          <a:stretch/>
        </p:blipFill>
        <p:spPr>
          <a:xfrm>
            <a:off x="3535680" y="643233"/>
            <a:ext cx="5120640" cy="34747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697</Words>
  <Application>Microsoft Office PowerPoint</Application>
  <PresentationFormat>Widescreen</PresentationFormat>
  <Paragraphs>73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 Black</vt:lpstr>
      <vt:lpstr>Calibri</vt:lpstr>
      <vt:lpstr>Arial</vt:lpstr>
      <vt:lpstr>Office Theme</vt:lpstr>
      <vt:lpstr>The SC Employment First Initiative:  An Overview</vt:lpstr>
      <vt:lpstr>SCEFI Background</vt:lpstr>
      <vt:lpstr>Youth with  Disabilities </vt:lpstr>
      <vt:lpstr>Professionals, families, and the community</vt:lpstr>
      <vt:lpstr>PowerPoint Presentation</vt:lpstr>
      <vt:lpstr>Employers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 Employment First Initiative:  An Overview</dc:title>
  <dc:creator>Charles Walters</dc:creator>
  <cp:lastModifiedBy>JV Wilson</cp:lastModifiedBy>
  <cp:revision>5</cp:revision>
  <dcterms:modified xsi:type="dcterms:W3CDTF">2019-04-24T11:51:51Z</dcterms:modified>
</cp:coreProperties>
</file>