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10"/>
  </p:notesMasterIdLst>
  <p:handoutMasterIdLst>
    <p:handoutMasterId r:id="rId11"/>
  </p:handoutMasterIdLst>
  <p:sldIdLst>
    <p:sldId id="319" r:id="rId2"/>
    <p:sldId id="320" r:id="rId3"/>
    <p:sldId id="321" r:id="rId4"/>
    <p:sldId id="284" r:id="rId5"/>
    <p:sldId id="334" r:id="rId6"/>
    <p:sldId id="336" r:id="rId7"/>
    <p:sldId id="337" r:id="rId8"/>
    <p:sldId id="327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83C"/>
    <a:srgbClr val="0000CC"/>
    <a:srgbClr val="1D8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78160" autoAdjust="0"/>
  </p:normalViewPr>
  <p:slideViewPr>
    <p:cSldViewPr>
      <p:cViewPr varScale="1">
        <p:scale>
          <a:sx n="81" d="100"/>
          <a:sy n="81" d="100"/>
        </p:scale>
        <p:origin x="24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E11E21-A08B-4C59-B3F7-6214C3C98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438A8-7714-40EE-8748-E2433BA2EC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01604-F168-4A8C-A5FB-6B257DFF37E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A1A01-E16B-450C-9D17-684DD7D0B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BC72C-1BDC-4EDB-82B7-9AFA89FD8A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6DA31-B49F-4F27-8EB5-17DB93BDA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8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CAE638-D8BC-4AB9-A7DE-262CDF3A3B6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238C999-2DE3-487B-958F-3E7548154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1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677863"/>
            <a:ext cx="4519612" cy="3389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58414" y="4291310"/>
            <a:ext cx="6153277" cy="4264551"/>
          </a:xfrm>
          <a:prstGeom prst="rect">
            <a:avLst/>
          </a:prstGeom>
          <a:noFill/>
          <a:ln>
            <a:noFill/>
          </a:ln>
        </p:spPr>
        <p:txBody>
          <a:bodyPr wrap="square" lIns="92431" tIns="46203" rIns="92431" bIns="4620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1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 Script: </a:t>
            </a:r>
          </a:p>
          <a:p>
            <a:pPr>
              <a:spcBef>
                <a:spcPts val="334"/>
              </a:spcBef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>
              <a:spcBef>
                <a:spcPts val="334"/>
              </a:spcBef>
              <a:buClr>
                <a:srgbClr val="280070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Afternoon everyone, my name is [</a:t>
            </a:r>
            <a:r>
              <a:rPr lang="en-US" sz="1200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rPr>
              <a:t>        ]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 would like to welcome you to today's webinar: </a:t>
            </a:r>
            <a:r>
              <a:rPr lang="en-US" b="1" dirty="0">
                <a:solidFill>
                  <a:srgbClr val="233851"/>
                </a:solidFill>
                <a:latin typeface="Arial"/>
                <a:ea typeface="Arial"/>
                <a:cs typeface="Arial"/>
                <a:sym typeface="Arial"/>
              </a:rPr>
              <a:t>[      ]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   </a:t>
            </a:r>
          </a:p>
          <a:p>
            <a:pPr>
              <a:spcBef>
                <a:spcPts val="334"/>
              </a:spcBef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we get started, I’d like to go over a few items so you know how to participate in today’s event. </a:t>
            </a:r>
          </a:p>
          <a:p>
            <a:pPr>
              <a:spcBef>
                <a:spcPts val="334"/>
              </a:spcBef>
              <a:buClr>
                <a:schemeClr val="dk1"/>
              </a:buClr>
              <a:buSzPct val="25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34"/>
              </a:spcBef>
              <a:buClr>
                <a:schemeClr val="dk1"/>
              </a:buClr>
              <a:buSzPct val="250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-468313" y="0"/>
            <a:ext cx="4008438" cy="30051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72222" cy="3004098"/>
          </a:xfrm>
          <a:prstGeom prst="rect">
            <a:avLst/>
          </a:prstGeom>
          <a:noFill/>
          <a:ln>
            <a:noFill/>
          </a:ln>
        </p:spPr>
        <p:txBody>
          <a:bodyPr wrap="square" lIns="92431" tIns="46203" rIns="92431" bIns="4620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SPEAKER</a:t>
            </a:r>
            <a:r>
              <a:rPr lang="en-US" b="1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Acquaint your Attendees with what they see on their screen.)</a:t>
            </a: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notice on your screen</a:t>
            </a:r>
            <a:r>
              <a:rPr lang="en-US" dirty="0"/>
              <a:t>,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dirty="0"/>
              <a:t>screenshot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an example of the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GoToWebina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interface. </a:t>
            </a: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see something that looks like this on your computer desktop in the upper-right corner. </a:t>
            </a: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0618">
              <a:lnSpc>
                <a:spcPct val="150000"/>
              </a:lnSpc>
              <a:buClr>
                <a:schemeClr val="dk1"/>
              </a:buClr>
              <a:buSzPct val="78571"/>
            </a:pPr>
            <a:r>
              <a:rPr lang="en-US" sz="1400" dirty="0">
                <a:solidFill>
                  <a:srgbClr val="0000FF"/>
                </a:solidFill>
              </a:rPr>
              <a:t>You’re listening in using your computer's speaker system by default. </a:t>
            </a: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would prefer to join over the phone, just select “Telephone” in the Audio pane and the dial-in information will be displayed.</a:t>
            </a: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put in your unique Pin.</a:t>
            </a:r>
          </a:p>
          <a:p>
            <a:pPr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Also, the control panel will collapse automatically when not in use.  To keep it open, click the “View” menu and uncheck “Auto-hide Control Panel”.</a:t>
            </a: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364"/>
              </a:spcBef>
              <a:buClr>
                <a:srgbClr val="595959"/>
              </a:buClr>
              <a:buSzPct val="25000"/>
            </a:pPr>
            <a:r>
              <a:rPr lang="en-US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Note: Today’s presentation is being recorded and will be available to you on </a:t>
            </a:r>
            <a:r>
              <a:rPr lang="en-US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RAISE Website within a week of this live presentation.  </a:t>
            </a:r>
            <a:r>
              <a:rPr lang="en-US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send you the link when it becomes available. </a:t>
            </a:r>
          </a:p>
          <a:p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677863"/>
            <a:ext cx="4519612" cy="3389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346278" y="4443918"/>
            <a:ext cx="6465417" cy="4111945"/>
          </a:xfrm>
          <a:prstGeom prst="rect">
            <a:avLst/>
          </a:prstGeom>
          <a:noFill/>
          <a:ln>
            <a:noFill/>
          </a:ln>
        </p:spPr>
        <p:txBody>
          <a:bodyPr wrap="square" lIns="92431" tIns="46203" rIns="92431" bIns="4620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SPEAKER</a:t>
            </a:r>
            <a:r>
              <a:rPr lang="en-US" b="1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Acquaint your Attendees with what they see on their screen.)</a:t>
            </a:r>
            <a:b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right of the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GoToWebinar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PowerPoint viewer, is the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GoToWebinar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Control Panel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This is where you have the option to select the way you hear the webinar, raise your hand, and ask questions by text.</a:t>
            </a: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 will have the opportunity to submit text questions to today’s presenters by typing your questions into the 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“Questions for staff”</a:t>
            </a:r>
            <a:r>
              <a:rPr lang="en-US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section of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control panel.  You may send in your questions at any time during the presentation; we will collect these and address them during the Q&amp;A session at the end of today’s presentation.</a:t>
            </a:r>
          </a:p>
          <a:p>
            <a:pPr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Reminder: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You can also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download the webinar handouts and PowerPoint from the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GoToWebinar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Control Panel.</a:t>
            </a:r>
          </a:p>
          <a:p>
            <a:pPr>
              <a:spcBef>
                <a:spcPts val="364"/>
              </a:spcBef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Josie</a:t>
            </a:r>
          </a:p>
        </p:txBody>
      </p:sp>
    </p:spTree>
    <p:extLst>
      <p:ext uri="{BB962C8B-B14F-4D97-AF65-F5344CB8AC3E}">
        <p14:creationId xmlns:p14="http://schemas.microsoft.com/office/powerpoint/2010/main" val="420103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Josie</a:t>
            </a:r>
          </a:p>
        </p:txBody>
      </p:sp>
    </p:spTree>
    <p:extLst>
      <p:ext uri="{BB962C8B-B14F-4D97-AF65-F5344CB8AC3E}">
        <p14:creationId xmlns:p14="http://schemas.microsoft.com/office/powerpoint/2010/main" val="356751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21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693738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712064" y="4393845"/>
            <a:ext cx="5693260" cy="41617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25000"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[SPEAKER]</a:t>
            </a:r>
            <a:endParaRPr lang="en-US" sz="1600" b="1" dirty="0"/>
          </a:p>
          <a:p>
            <a:pPr indent="-70618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-US" dirty="0">
                <a:uFillTx/>
              </a:rPr>
              <a:t>●</a:t>
            </a:r>
            <a:r>
              <a:rPr lang="en-US" baseline="0" dirty="0">
                <a:uFillTx/>
              </a:rPr>
              <a:t> Here is the RAISE Center website and the presenter’s contact information.</a:t>
            </a:r>
            <a:endParaRPr lang="en-US" dirty="0">
              <a:uFillTx/>
            </a:endParaRPr>
          </a:p>
          <a:p>
            <a:pPr indent="-70618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-US" dirty="0">
                <a:uFillTx/>
              </a:rPr>
              <a:t>● You will get a survey</a:t>
            </a:r>
            <a:r>
              <a:rPr lang="en-US" baseline="0" dirty="0">
                <a:uFillTx/>
              </a:rPr>
              <a:t> immediately after the webinar is over. Please complete our survey</a:t>
            </a:r>
            <a:r>
              <a:rPr lang="en-US" dirty="0">
                <a:uFillTx/>
              </a:rPr>
              <a:t>.</a:t>
            </a:r>
          </a:p>
          <a:p>
            <a:pPr indent="-70618">
              <a:lnSpc>
                <a:spcPct val="115000"/>
              </a:lnSpc>
              <a:buClr>
                <a:schemeClr val="dk1"/>
              </a:buClr>
              <a:buSzPct val="100000"/>
            </a:pPr>
            <a:endParaRPr lang="en-US" dirty="0">
              <a:uFillTx/>
            </a:endParaRPr>
          </a:p>
          <a:p>
            <a:pPr indent="-70618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-US" dirty="0">
                <a:uFillTx/>
              </a:rPr>
              <a:t>Thank you!</a:t>
            </a:r>
            <a:endParaRPr dirty="0">
              <a:uFillTx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25000"/>
            </a:pPr>
            <a:endParaRPr dirty="0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EF5A-9E2E-4A0A-A529-6448FE052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ea typeface="Cabin"/>
                <a:cs typeface="Cabin"/>
                <a:sym typeface="Cabin"/>
              </a:rPr>
              <a:t>Answer the POLL</a:t>
            </a:r>
            <a:endParaRPr lang="en-US" dirty="0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598ED1B3-0F18-40E0-924F-27168B791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7" y="1600200"/>
            <a:ext cx="754556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5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0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0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3860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38600" cy="3722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3860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667000"/>
            <a:ext cx="4038600" cy="3722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139696" cy="113955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142680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5626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0119"/>
            <a:ext cx="8229600" cy="73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04800"/>
            <a:ext cx="8915400" cy="228988"/>
          </a:xfrm>
          <a:prstGeom prst="rect">
            <a:avLst/>
          </a:prstGeom>
          <a:solidFill>
            <a:srgbClr val="027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E64B9-06E9-48E5-B1AE-93FAC3E0D90B}"/>
              </a:ext>
            </a:extLst>
          </p:cNvPr>
          <p:cNvSpPr/>
          <p:nvPr userDrawn="1"/>
        </p:nvSpPr>
        <p:spPr>
          <a:xfrm>
            <a:off x="152400" y="563881"/>
            <a:ext cx="8915400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D145D-63E4-4B74-B54A-C648FE0A274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3" y="131292"/>
            <a:ext cx="1204637" cy="859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80" r:id="rId3"/>
    <p:sldLayoutId id="2147483881" r:id="rId4"/>
    <p:sldLayoutId id="2147483882" r:id="rId5"/>
    <p:sldLayoutId id="2147483884" r:id="rId6"/>
    <p:sldLayoutId id="2147483885" r:id="rId7"/>
    <p:sldLayoutId id="2147483886" r:id="rId8"/>
    <p:sldLayoutId id="2147483887" r:id="rId9"/>
    <p:sldLayoutId id="214748388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spc="-100" baseline="0">
          <a:solidFill>
            <a:srgbClr val="02783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Tx/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raisecenter.org/wp-content/uploads/2019/06/VR-Funding-of-AT-2018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isecenter.org/wp-content/uploads/2020/01/RAISE-VR-Toolki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rentcenterhub.org/young-adults-in-transition-vocational-rehabilitation-servic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secenter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wilson@spanadvocacy.org" TargetMode="External"/><Relationship Id="rId5" Type="http://schemas.openxmlformats.org/officeDocument/2006/relationships/hyperlink" Target="mailto:pkinsell@spanadvocacy.org" TargetMode="External"/><Relationship Id="rId4" Type="http://schemas.openxmlformats.org/officeDocument/2006/relationships/hyperlink" Target="mailto:jbadger@raisecente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7406-AD05-44BE-9CCF-F29B8465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4690"/>
            <a:ext cx="8229600" cy="139271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200"/>
              <a:t>An Introduction to the New </a:t>
            </a:r>
            <a:br>
              <a:rPr lang="en-US" sz="3200"/>
            </a:br>
            <a:r>
              <a:rPr lang="en-US" sz="3200"/>
              <a:t>Vocational Rehabilitation Toolkit </a:t>
            </a:r>
            <a:br>
              <a:rPr lang="en-US" sz="3200"/>
            </a:br>
            <a:r>
              <a:rPr lang="en-US" sz="3200"/>
              <a:t>for Parent Centers</a:t>
            </a:r>
            <a:br>
              <a:rPr lang="en-US" sz="2700">
                <a:cs typeface="Arial" panose="020B0604020202020204" pitchFamily="34" charset="0"/>
              </a:rPr>
            </a:br>
            <a:r>
              <a:rPr lang="en-US" sz="1600">
                <a:ea typeface="Cabin"/>
                <a:cs typeface="Arial" panose="020B0604020202020204" pitchFamily="34" charset="0"/>
                <a:sym typeface="Cabin"/>
              </a:rPr>
              <a:t>January 15, 2020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A99BF-E4A8-4FBC-AFE6-45D092F2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3374"/>
            <a:ext cx="3931920" cy="639762"/>
          </a:xfrm>
        </p:spPr>
        <p:txBody>
          <a:bodyPr anchor="b">
            <a:normAutofit lnSpcReduction="10000"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  <a:ea typeface="Cabin"/>
                <a:cs typeface="Arial" panose="020B0604020202020204" pitchFamily="34" charset="0"/>
                <a:sym typeface="Cabin"/>
              </a:rPr>
              <a:t>Welcome! </a:t>
            </a:r>
            <a:br>
              <a:rPr lang="en-US" sz="1800" b="1" dirty="0">
                <a:solidFill>
                  <a:schemeClr val="tx1"/>
                </a:solidFill>
                <a:latin typeface="+mj-lt"/>
                <a:ea typeface="Cabin"/>
                <a:cs typeface="Arial" panose="020B0604020202020204" pitchFamily="34" charset="0"/>
                <a:sym typeface="Cabin"/>
              </a:rPr>
            </a:br>
            <a:r>
              <a:rPr lang="en-US" sz="1800" b="1" dirty="0">
                <a:solidFill>
                  <a:schemeClr val="tx1"/>
                </a:solidFill>
                <a:latin typeface="+mj-lt"/>
                <a:ea typeface="Cabin"/>
                <a:cs typeface="Arial" panose="020B0604020202020204" pitchFamily="34" charset="0"/>
                <a:sym typeface="Cabin"/>
              </a:rPr>
              <a:t>The webinar will begin shortly.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Content Placeholder 8" descr="Screen shot of GoToWebinar Attendee Participation audio control panel">
            <a:extLst>
              <a:ext uri="{FF2B5EF4-FFF2-40B4-BE49-F238E27FC236}">
                <a16:creationId xmlns:a16="http://schemas.microsoft.com/office/drawing/2014/main" id="{CC75F4A1-9933-4307-9940-12C019F4E4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0" y="2971800"/>
            <a:ext cx="2988290" cy="34178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BC610-76D6-424B-A55E-7C886139C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2243374"/>
            <a:ext cx="3931920" cy="639762"/>
          </a:xfrm>
        </p:spPr>
        <p:txBody>
          <a:bodyPr anchor="b">
            <a:normAutofit lnSpcReduction="10000"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Attendee Participation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A32172-05F5-4C40-B40E-3794096DB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883136"/>
            <a:ext cx="4084320" cy="3506552"/>
          </a:xfrm>
        </p:spPr>
        <p:txBody>
          <a:bodyPr>
            <a:noAutofit/>
          </a:bodyPr>
          <a:lstStyle/>
          <a:p>
            <a:pPr marL="234950" lvl="0" indent="-23495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Open and close your control panel.</a:t>
            </a:r>
          </a:p>
          <a:p>
            <a:pPr marL="234950" lvl="0" indent="-23495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Join audio:</a:t>
            </a:r>
          </a:p>
          <a:p>
            <a:pPr lvl="1" indent="-22225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Choose </a:t>
            </a: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Mic &amp; Speakers</a:t>
            </a: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to use VoIP</a:t>
            </a:r>
          </a:p>
          <a:p>
            <a:pPr lvl="1" indent="-22225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Choose </a:t>
            </a: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Telephone</a:t>
            </a: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and dial using the information provided</a:t>
            </a:r>
          </a:p>
          <a:p>
            <a:pPr lvl="1" indent="-22225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If you are joining the audio by telephone mute your computer speakers</a:t>
            </a:r>
          </a:p>
          <a:p>
            <a:pPr marL="234950" lvl="0" indent="-23495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Submit questions and comments via the Questions panel.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25000"/>
            </a:pPr>
            <a:r>
              <a:rPr lang="en-US" sz="1600" b="1" i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Note: </a:t>
            </a:r>
            <a:r>
              <a:rPr lang="en-US" sz="1600" i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Today’s presentation is being recorded and will be provided within 48 hours.</a:t>
            </a:r>
          </a:p>
        </p:txBody>
      </p:sp>
    </p:spTree>
    <p:extLst>
      <p:ext uri="{BB962C8B-B14F-4D97-AF65-F5344CB8AC3E}">
        <p14:creationId xmlns:p14="http://schemas.microsoft.com/office/powerpoint/2010/main" val="254895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6262-15DA-4A73-B7B4-7391CD8F1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 of  computer window, reads: &quot;Webinar Housekeeping&quot;">
            <a:extLst>
              <a:ext uri="{FF2B5EF4-FFF2-40B4-BE49-F238E27FC236}">
                <a16:creationId xmlns:a16="http://schemas.microsoft.com/office/drawing/2014/main" id="{FA52AFA7-3CE9-417B-A95B-35ED599ABC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8299"/>
            <a:ext cx="4027415" cy="3543302"/>
          </a:xfrm>
        </p:spPr>
      </p:pic>
      <p:pic>
        <p:nvPicPr>
          <p:cNvPr id="8" name="Content Placeholder 7" descr="Screen shot of GoToWebinar Attendee Participation control panel">
            <a:extLst>
              <a:ext uri="{FF2B5EF4-FFF2-40B4-BE49-F238E27FC236}">
                <a16:creationId xmlns:a16="http://schemas.microsoft.com/office/drawing/2014/main" id="{5F605C4C-3E86-4E19-958F-6E583BC713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57" y="1638298"/>
            <a:ext cx="3585612" cy="4381503"/>
          </a:xfrm>
        </p:spPr>
      </p:pic>
    </p:spTree>
    <p:extLst>
      <p:ext uri="{BB962C8B-B14F-4D97-AF65-F5344CB8AC3E}">
        <p14:creationId xmlns:p14="http://schemas.microsoft.com/office/powerpoint/2010/main" val="319565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0DFD-C749-4E5E-BD3E-3562882D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2783C"/>
                </a:solidFill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6DDC1-914E-4396-B8DA-1B67DA7F7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Your Participation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F4DF-D846-4EA3-BF5F-EBF71BCC3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Please continue to submit your text questions and comments using the Questions panel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SzPct val="100000"/>
            </a:pPr>
            <a:endParaRPr lang="en-US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Please raise your hand to be unmuted for verbal questions.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800" b="1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Note: </a:t>
            </a:r>
            <a:r>
              <a:rPr lang="en-US" sz="18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Today’s presentation is being recorded and the link will be sent to you </a:t>
            </a:r>
            <a:r>
              <a:rPr lang="en-US" sz="1800" dirty="0">
                <a:cs typeface="Arial" panose="020B0604020202020204" pitchFamily="34" charset="0"/>
              </a:rPr>
              <a:t>when it is  available</a:t>
            </a:r>
            <a:r>
              <a:rPr lang="en-US" sz="18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32701-14D9-4487-9A80-E4EA1D205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of GoToWebinar Attendee Participation Questions control panel">
            <a:extLst>
              <a:ext uri="{FF2B5EF4-FFF2-40B4-BE49-F238E27FC236}">
                <a16:creationId xmlns:a16="http://schemas.microsoft.com/office/drawing/2014/main" id="{03E65D89-EC7F-47B8-9DF8-3BC7E7B591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10" y="1713469"/>
            <a:ext cx="3931920" cy="4730081"/>
          </a:xfrm>
        </p:spPr>
      </p:pic>
    </p:spTree>
    <p:extLst>
      <p:ext uri="{BB962C8B-B14F-4D97-AF65-F5344CB8AC3E}">
        <p14:creationId xmlns:p14="http://schemas.microsoft.com/office/powerpoint/2010/main" val="338365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B111FA-C6E3-485F-997C-B8756397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2783C"/>
                </a:solidFill>
              </a:rPr>
              <a:t>Meet the RAISE Team</a:t>
            </a:r>
            <a:endParaRPr lang="en-US" dirty="0">
              <a:solidFill>
                <a:srgbClr val="02783C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4F7BD-81E4-48A4-B4F7-5B7C4556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  <a:buClrTx/>
              <a:tabLst>
                <a:tab pos="3657600" algn="r"/>
                <a:tab pos="3775075" algn="ctr"/>
                <a:tab pos="3997325" algn="l"/>
              </a:tabLst>
            </a:pPr>
            <a:r>
              <a:rPr lang="en-US" b="1" dirty="0"/>
              <a:t>	Dr. Josie Badger	·	</a:t>
            </a:r>
            <a:r>
              <a:rPr lang="en-US" i="1" dirty="0"/>
              <a:t>Co-Director</a:t>
            </a:r>
          </a:p>
          <a:p>
            <a:pPr>
              <a:spcBef>
                <a:spcPts val="1200"/>
              </a:spcBef>
              <a:buClrTx/>
              <a:tabLst>
                <a:tab pos="3657600" algn="r"/>
                <a:tab pos="3775075" algn="ctr"/>
                <a:tab pos="3997325" algn="l"/>
              </a:tabLst>
            </a:pPr>
            <a:r>
              <a:rPr lang="en-US" b="1" dirty="0"/>
              <a:t>	Peg Kinsell	· 	</a:t>
            </a:r>
            <a:r>
              <a:rPr lang="en-US" i="1" dirty="0"/>
              <a:t>Co-Director</a:t>
            </a:r>
          </a:p>
          <a:p>
            <a:pPr>
              <a:spcBef>
                <a:spcPts val="1200"/>
              </a:spcBef>
              <a:buClrTx/>
              <a:tabLst>
                <a:tab pos="3657600" algn="r"/>
                <a:tab pos="3775075" algn="ctr"/>
                <a:tab pos="3997325" algn="l"/>
              </a:tabLst>
            </a:pPr>
            <a:r>
              <a:rPr lang="en-US" b="1" dirty="0"/>
              <a:t>	Debra Jennings	· 	</a:t>
            </a:r>
            <a:r>
              <a:rPr lang="en-US" i="1" dirty="0"/>
              <a:t>Executive Co-Director of SPAN 			Parent Advocacy Network</a:t>
            </a:r>
          </a:p>
          <a:p>
            <a:pPr>
              <a:spcBef>
                <a:spcPts val="1200"/>
              </a:spcBef>
              <a:buClrTx/>
              <a:tabLst>
                <a:tab pos="3657600" algn="r"/>
                <a:tab pos="3775075" algn="ctr"/>
                <a:tab pos="3997325" algn="l"/>
              </a:tabLst>
            </a:pPr>
            <a:r>
              <a:rPr lang="en-US" b="1" dirty="0"/>
              <a:t>	Myriam </a:t>
            </a:r>
            <a:r>
              <a:rPr lang="en-US" b="1" dirty="0" err="1"/>
              <a:t>Alizo</a:t>
            </a:r>
            <a:r>
              <a:rPr lang="en-US" b="1" dirty="0"/>
              <a:t>	· 	</a:t>
            </a:r>
            <a:r>
              <a:rPr lang="en-US" i="1" dirty="0"/>
              <a:t>Resource and Product Coordinator</a:t>
            </a:r>
          </a:p>
          <a:p>
            <a:pPr>
              <a:spcBef>
                <a:spcPts val="1200"/>
              </a:spcBef>
              <a:buClrTx/>
              <a:tabLst>
                <a:tab pos="3657600" algn="r"/>
                <a:tab pos="3775075" algn="ctr"/>
                <a:tab pos="3997325" algn="l"/>
              </a:tabLst>
            </a:pPr>
            <a:r>
              <a:rPr lang="en-US" b="1" dirty="0"/>
              <a:t>	Maria Rodriguez	·	</a:t>
            </a:r>
            <a:r>
              <a:rPr lang="en-US" i="1" dirty="0"/>
              <a:t>Administrative Assistance</a:t>
            </a:r>
          </a:p>
          <a:p>
            <a:pPr>
              <a:spcBef>
                <a:spcPts val="1200"/>
              </a:spcBef>
              <a:buClrTx/>
              <a:tabLst>
                <a:tab pos="3657600" algn="r"/>
                <a:tab pos="3775075" algn="ctr"/>
                <a:tab pos="3997325" algn="l"/>
              </a:tabLst>
            </a:pPr>
            <a:r>
              <a:rPr lang="en-US" b="1" dirty="0"/>
              <a:t>	Jessica Wilson	· 	</a:t>
            </a:r>
            <a:r>
              <a:rPr lang="en-US" i="1" dirty="0"/>
              <a:t>Director of Communication and</a:t>
            </a:r>
            <a:br>
              <a:rPr lang="en-US" i="1" dirty="0"/>
            </a:br>
            <a:r>
              <a:rPr lang="en-US" i="1" dirty="0"/>
              <a:t>			Dissemination</a:t>
            </a:r>
          </a:p>
        </p:txBody>
      </p:sp>
    </p:spTree>
    <p:extLst>
      <p:ext uri="{BB962C8B-B14F-4D97-AF65-F5344CB8AC3E}">
        <p14:creationId xmlns:p14="http://schemas.microsoft.com/office/powerpoint/2010/main" val="374245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A9E55-EFB0-43E7-BE76-A6C30AA1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20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/>
              <a:t>The </a:t>
            </a:r>
            <a:r>
              <a:rPr lang="en-US" b="1" dirty="0"/>
              <a:t>National RAISE Technical Assistance Center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/>
              <a:t>welcomes you to:</a:t>
            </a:r>
            <a:endParaRPr lang="en-US" sz="2000" dirty="0"/>
          </a:p>
          <a:p>
            <a:pPr algn="ctr"/>
            <a:r>
              <a:rPr lang="en-US" sz="3200" b="1">
                <a:solidFill>
                  <a:srgbClr val="02783C"/>
                </a:solidFill>
              </a:rPr>
              <a:t>An Introduction to the New Vocational Rehabilitation Toolkit for Parent Centers</a:t>
            </a:r>
          </a:p>
          <a:p>
            <a:pPr algn="ctr">
              <a:spcBef>
                <a:spcPts val="2400"/>
              </a:spcBef>
            </a:pPr>
            <a:r>
              <a:rPr lang="en-US" sz="1600"/>
              <a:t>Adapted from the National Disability Rights Network (NDRN) document: </a:t>
            </a:r>
            <a:br>
              <a:rPr lang="en-US" sz="1600"/>
            </a:br>
            <a:r>
              <a:rPr lang="en-US" sz="1600" b="1" i="1"/>
              <a:t>Work, Assistive Technology and State Vocational Rehabilitation Agencies: The Vocational Rehabilitation Agency’s Obligation to Fund AT to Support Employment Preparation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by Ronald M. Hager, Esq., September 2018</a:t>
            </a:r>
          </a:p>
          <a:p>
            <a:pPr algn="ctr"/>
            <a:r>
              <a:rPr lang="en-US" sz="1600" b="1">
                <a:hlinkClick r:id="rId3" action="ppaction://hlinkfile"/>
              </a:rPr>
              <a:t>raisecenter.org/wp-content/uploads/2019/06/VR-Funding-of-AT-2018.pdf </a:t>
            </a:r>
            <a:endParaRPr lang="en-US" sz="1600" b="1"/>
          </a:p>
          <a:p>
            <a:pPr algn="ctr">
              <a:spcBef>
                <a:spcPts val="2400"/>
              </a:spcBef>
            </a:pPr>
            <a:r>
              <a:rPr lang="en-US" b="1" u="sng"/>
              <a:t>Presenters</a:t>
            </a:r>
          </a:p>
          <a:p>
            <a:pPr marL="1260475" lvl="1" indent="-342900">
              <a:spcBef>
                <a:spcPts val="0"/>
              </a:spcBef>
            </a:pPr>
            <a:r>
              <a:rPr lang="en-US" sz="2400" b="1"/>
              <a:t>Rick Considine, </a:t>
            </a:r>
            <a:r>
              <a:rPr lang="en-US" sz="2400"/>
              <a:t>Considine Communications</a:t>
            </a:r>
          </a:p>
          <a:p>
            <a:pPr marL="1260475" lvl="1" indent="-342900"/>
            <a:r>
              <a:rPr lang="en-US" sz="2400" b="1"/>
              <a:t>Peg Kinsell</a:t>
            </a:r>
          </a:p>
          <a:p>
            <a:pPr marL="1260475" lvl="1" indent="-342900"/>
            <a:r>
              <a:rPr lang="en-US" sz="2400" b="1"/>
              <a:t>Jessica Wilson</a:t>
            </a:r>
            <a:endParaRPr lang="en-US" sz="3600" b="1">
              <a:solidFill>
                <a:srgbClr val="0278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of introduction page to the VR Toolkit pdf">
            <a:extLst>
              <a:ext uri="{FF2B5EF4-FFF2-40B4-BE49-F238E27FC236}">
                <a16:creationId xmlns:a16="http://schemas.microsoft.com/office/drawing/2014/main" id="{08DA3FC9-527E-4687-9895-A53DE89C5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0662" y="1620079"/>
            <a:ext cx="3762674" cy="4869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23809-BF20-422A-B3C0-6E8E409A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/>
              <a:t>The full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90FD-C4B4-40AE-A997-D6964E3F1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026331"/>
            <a:ext cx="8229600" cy="573870"/>
          </a:xfrm>
        </p:spPr>
        <p:txBody>
          <a:bodyPr>
            <a:normAutofit fontScale="92500"/>
          </a:bodyPr>
          <a:lstStyle/>
          <a:p>
            <a:pPr algn="ctr"/>
            <a:r>
              <a:rPr lang="en-US">
                <a:hlinkClick r:id="rId4"/>
              </a:rPr>
              <a:t>raisecenter.org/wp-content/uploads/2020/01/RAISE-VR-Toolkit.pdf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5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of online VR Toolkit cover page">
            <a:extLst>
              <a:ext uri="{FF2B5EF4-FFF2-40B4-BE49-F238E27FC236}">
                <a16:creationId xmlns:a16="http://schemas.microsoft.com/office/drawing/2014/main" id="{08DA3FC9-527E-4687-9895-A53DE89C5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849" y="1620079"/>
            <a:ext cx="5126301" cy="4869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23809-BF20-422A-B3C0-6E8E409A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/>
              <a:t>The online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90FD-C4B4-40AE-A997-D6964E3F1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026331"/>
            <a:ext cx="8229600" cy="573870"/>
          </a:xfrm>
        </p:spPr>
        <p:txBody>
          <a:bodyPr/>
          <a:lstStyle/>
          <a:p>
            <a:pPr algn="ctr"/>
            <a:r>
              <a:rPr lang="en-US">
                <a:hlinkClick r:id="rId4"/>
              </a:rPr>
              <a:t>parentcenterhub.org/young-adults-in-transition-vr-services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36B4-DE9A-4A0F-B373-2704AA45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898074"/>
          </a:xfrm>
        </p:spPr>
        <p:txBody>
          <a:bodyPr>
            <a:noAutofit/>
          </a:bodyPr>
          <a:lstStyle/>
          <a:p>
            <a:r>
              <a:rPr lang="en-US" sz="4800" dirty="0">
                <a:ea typeface="Tahoma"/>
                <a:cs typeface="Tahoma"/>
                <a:sym typeface="Tahoma"/>
              </a:rPr>
              <a:t>Thank You </a:t>
            </a:r>
            <a:br>
              <a:rPr lang="en-US" sz="2800" dirty="0">
                <a:ea typeface="Tahoma"/>
                <a:cs typeface="Tahoma"/>
                <a:sym typeface="Tahoma"/>
              </a:rPr>
            </a:br>
            <a:r>
              <a:rPr lang="en-US" sz="2400" dirty="0">
                <a:ea typeface="Arial"/>
                <a:cs typeface="Arial"/>
                <a:sym typeface="Arial"/>
              </a:rPr>
              <a:t>for joining us for this Webinar!</a:t>
            </a:r>
            <a:br>
              <a:rPr lang="en-US" sz="2400" dirty="0">
                <a:ea typeface="Arial"/>
                <a:cs typeface="Arial"/>
                <a:sym typeface="Arial"/>
              </a:rPr>
            </a:br>
            <a:br>
              <a:rPr lang="en-US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Please complete our survey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E994-129A-4291-AFBC-4DF8249D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7999"/>
          </a:xfrm>
        </p:spPr>
        <p:txBody>
          <a:bodyPr>
            <a:normAutofit lnSpcReduction="10000"/>
          </a:bodyPr>
          <a:lstStyle/>
          <a:p>
            <a:pPr lvl="0" algn="ctr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5000"/>
            </a:pP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For more information, please contact us at:</a:t>
            </a:r>
            <a:b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r>
              <a:rPr lang="en-US" sz="2800" b="1" dirty="0">
                <a:solidFill>
                  <a:srgbClr val="0000CC"/>
                </a:solidFill>
                <a:ea typeface="Arial"/>
                <a:cs typeface="Arial"/>
                <a:sym typeface="Arial"/>
                <a:hlinkClick r:id="rId3"/>
              </a:rPr>
              <a:t>raisecenter.org</a:t>
            </a:r>
            <a:endParaRPr lang="en-US" sz="2800" b="1" dirty="0">
              <a:solidFill>
                <a:srgbClr val="0000CC"/>
              </a:solidFill>
              <a:ea typeface="Arial"/>
              <a:cs typeface="Arial"/>
              <a:sym typeface="Arial"/>
            </a:endParaRPr>
          </a:p>
          <a:p>
            <a:pPr lvl="0" algn="ctr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ct val="25000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Contact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Information: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/>
              <a:t>Josie Badger, </a:t>
            </a:r>
            <a:r>
              <a:rPr lang="en-US">
                <a:hlinkClick r:id="rId4"/>
              </a:rPr>
              <a:t>jbadger@raisecenter.org</a:t>
            </a:r>
            <a:endParaRPr lang="en-US"/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/>
              <a:t>Peg Kinsell, </a:t>
            </a:r>
            <a:r>
              <a:rPr lang="en-US">
                <a:hlinkClick r:id="rId5"/>
              </a:rPr>
              <a:t>pkinsell@spanadvocacy.org</a:t>
            </a:r>
            <a:endParaRPr lang="en-US"/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/>
              <a:t>Jessica Wilson, </a:t>
            </a:r>
            <a:r>
              <a:rPr lang="en-US">
                <a:hlinkClick r:id="rId6"/>
              </a:rPr>
              <a:t>jwilson@spanadvocacy.org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7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SE Webinar Template.potx" id="{F07C5B65-B1E2-46DC-A201-8AF8F53A3FFB}" vid="{569F9682-3512-4005-A334-8463A74D3F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RAISE Webinar Template</Template>
  <TotalTime>388</TotalTime>
  <Words>762</Words>
  <Application>Microsoft Office PowerPoint</Application>
  <PresentationFormat>On-screen Show (4:3)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Gill Sans MT</vt:lpstr>
      <vt:lpstr>Times New Roman</vt:lpstr>
      <vt:lpstr>Clarity</vt:lpstr>
      <vt:lpstr>An Introduction to the New  Vocational Rehabilitation Toolkit  for Parent Centers January 15, 2020</vt:lpstr>
      <vt:lpstr>PowerPoint Presentation</vt:lpstr>
      <vt:lpstr>Questions</vt:lpstr>
      <vt:lpstr>Meet the RAISE Team</vt:lpstr>
      <vt:lpstr>PowerPoint Presentation</vt:lpstr>
      <vt:lpstr>The full document</vt:lpstr>
      <vt:lpstr>The online version</vt:lpstr>
      <vt:lpstr>Thank You  for joining us for this Webinar!  Please complete our survey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 Date, 2018</dc:title>
  <dc:creator>JV Wilson</dc:creator>
  <cp:lastModifiedBy>JV Wilson</cp:lastModifiedBy>
  <cp:revision>19</cp:revision>
  <cp:lastPrinted>2017-10-24T14:45:38Z</cp:lastPrinted>
  <dcterms:created xsi:type="dcterms:W3CDTF">2020-01-06T22:05:27Z</dcterms:created>
  <dcterms:modified xsi:type="dcterms:W3CDTF">2020-01-15T18:23:35Z</dcterms:modified>
</cp:coreProperties>
</file>